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7" r:id="rId6"/>
    <p:sldId id="268" r:id="rId7"/>
    <p:sldId id="265" r:id="rId8"/>
    <p:sldId id="271" r:id="rId9"/>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7E8"/>
    <a:srgbClr val="DEFEE2"/>
    <a:srgbClr val="C6EC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4" autoAdjust="0"/>
    <p:restoredTop sz="94660"/>
  </p:normalViewPr>
  <p:slideViewPr>
    <p:cSldViewPr snapToGrid="0">
      <p:cViewPr>
        <p:scale>
          <a:sx n="98" d="100"/>
          <a:sy n="98" d="100"/>
        </p:scale>
        <p:origin x="-4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226042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2643973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274189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4017673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154406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3704502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53618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1064822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2059382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1394366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0664A5-651D-44F1-AB75-9DAC1B06EFAD}" type="datetimeFigureOut">
              <a:rPr kumimoji="1" lang="ja-JP" altLang="en-US" smtClean="0"/>
              <a:t>2022/1/19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3560394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FEE2"/>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0664A5-651D-44F1-AB75-9DAC1B06EFAD}" type="datetimeFigureOut">
              <a:rPr kumimoji="1" lang="ja-JP" altLang="en-US" smtClean="0"/>
              <a:t>2022/1/19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CA75FF-87A5-4CC3-B29F-EB2A42CA0637}" type="slidenum">
              <a:rPr kumimoji="1" lang="ja-JP" altLang="en-US" smtClean="0"/>
              <a:t>‹#›</a:t>
            </a:fld>
            <a:endParaRPr kumimoji="1" lang="ja-JP" altLang="en-US"/>
          </a:p>
        </p:txBody>
      </p:sp>
    </p:spTree>
    <p:extLst>
      <p:ext uri="{BB962C8B-B14F-4D97-AF65-F5344CB8AC3E}">
        <p14:creationId xmlns:p14="http://schemas.microsoft.com/office/powerpoint/2010/main" val="2140497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33027" y="2470826"/>
            <a:ext cx="11925946" cy="1588099"/>
          </a:xfrm>
        </p:spPr>
        <p:txBody>
          <a:bodyPr>
            <a:noAutofit/>
          </a:bodyPr>
          <a:lstStyle/>
          <a:p>
            <a:r>
              <a:rPr lang="ja-JP" altLang="en-US" sz="3600" b="1" dirty="0">
                <a:ln w="10160">
                  <a:solidFill>
                    <a:schemeClr val="accent5"/>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東日本大震災</a:t>
            </a:r>
            <a:r>
              <a:rPr lang="en-US" altLang="ja-JP" sz="3600" b="1" dirty="0">
                <a:ln w="10160">
                  <a:solidFill>
                    <a:schemeClr val="accent5"/>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11</a:t>
            </a:r>
            <a:r>
              <a:rPr lang="ja-JP" altLang="en-US" sz="3600" b="1" dirty="0">
                <a:ln w="10160">
                  <a:solidFill>
                    <a:schemeClr val="accent5"/>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年</a:t>
            </a:r>
            <a:r>
              <a:rPr lang="ja-JP" altLang="en-US" sz="3600" b="1" dirty="0" smtClean="0">
                <a:ln w="10160">
                  <a:solidFill>
                    <a:schemeClr val="accent5"/>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プロジェクト</a:t>
            </a:r>
            <a:r>
              <a:rPr lang="en-US" altLang="ja-JP" sz="3600" b="1" dirty="0" smtClean="0">
                <a:ln w="10160">
                  <a:solidFill>
                    <a:schemeClr val="accent5"/>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
            </a:r>
            <a:br>
              <a:rPr lang="en-US" altLang="ja-JP" sz="3600" b="1" dirty="0" smtClean="0">
                <a:ln w="10160">
                  <a:solidFill>
                    <a:schemeClr val="accent5"/>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br>
            <a:r>
              <a:rPr lang="ja-JP" altLang="en-US" sz="5400" b="1" dirty="0" smtClean="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a:t>
            </a:r>
            <a:r>
              <a:rPr lang="ja-JP" altLang="en-US" sz="5400"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rPr>
              <a:t>つなぐ、つながる」</a:t>
            </a:r>
            <a:endParaRPr kumimoji="1" lang="ja-JP" altLang="en-US" sz="5400"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latin typeface="TBS ゴシックTP Medium" panose="020B0500000000000000" pitchFamily="34" charset="-128"/>
              <a:ea typeface="TBS ゴシックTP Medium" panose="020B0500000000000000" pitchFamily="34"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504" y="3995214"/>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668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90558"/>
            <a:ext cx="11197525" cy="568860"/>
          </a:xfrm>
        </p:spPr>
        <p:txBody>
          <a:bodyPr>
            <a:normAutofit/>
          </a:bodyPr>
          <a:lstStyle/>
          <a:p>
            <a:r>
              <a:rPr kumimoji="1" lang="ja-JP" altLang="en-US" sz="3300" b="1" dirty="0">
                <a:latin typeface="TBS ゴシックTP Medium" panose="020B0500000000000000" pitchFamily="34" charset="-128"/>
                <a:ea typeface="TBS ゴシックTP Medium" panose="020B0500000000000000" pitchFamily="34" charset="-128"/>
              </a:rPr>
              <a:t>震災１１年</a:t>
            </a:r>
            <a:r>
              <a:rPr lang="ja-JP" altLang="en-US" sz="3300" b="1" dirty="0">
                <a:latin typeface="TBS ゴシックTP Medium" panose="020B0500000000000000" pitchFamily="34" charset="-128"/>
                <a:ea typeface="TBS ゴシックTP Medium" panose="020B0500000000000000" pitchFamily="34" charset="-128"/>
              </a:rPr>
              <a:t>　復興は次のステージへ</a:t>
            </a:r>
            <a:endParaRPr kumimoji="1" lang="ja-JP" altLang="en-US" sz="3300" b="1" dirty="0">
              <a:solidFill>
                <a:srgbClr val="FF0000"/>
              </a:solidFill>
              <a:latin typeface="TBS ゴシックTP Medium" panose="020B0500000000000000" pitchFamily="34" charset="-128"/>
              <a:ea typeface="TBS ゴシックTP Medium" panose="020B0500000000000000" pitchFamily="34" charset="-128"/>
            </a:endParaRPr>
          </a:p>
        </p:txBody>
      </p:sp>
      <p:sp>
        <p:nvSpPr>
          <p:cNvPr id="4" name="正方形/長方形 3"/>
          <p:cNvSpPr/>
          <p:nvPr/>
        </p:nvSpPr>
        <p:spPr>
          <a:xfrm>
            <a:off x="425943" y="714710"/>
            <a:ext cx="11298265" cy="6524863"/>
          </a:xfrm>
          <a:prstGeom prst="rect">
            <a:avLst/>
          </a:prstGeom>
        </p:spPr>
        <p:txBody>
          <a:bodyPr wrap="square">
            <a:spAutoFit/>
          </a:bodyPr>
          <a:lstStyle/>
          <a:p>
            <a:endParaRPr lang="en-US" altLang="ja-JP" sz="2000" b="1" dirty="0">
              <a:solidFill>
                <a:srgbClr val="FF0000"/>
              </a:solidFill>
            </a:endParaRPr>
          </a:p>
          <a:p>
            <a:r>
              <a:rPr lang="ja-JP" altLang="en-US" sz="2000" b="1" dirty="0">
                <a:solidFill>
                  <a:srgbClr val="FF0000"/>
                </a:solidFill>
              </a:rPr>
              <a:t>ＴＢＳ報道局は</a:t>
            </a:r>
            <a:r>
              <a:rPr lang="ja-JP" altLang="en-US" sz="2000" b="1" dirty="0" smtClean="0">
                <a:solidFill>
                  <a:srgbClr val="FF0000"/>
                </a:solidFill>
              </a:rPr>
              <a:t>２０２２年</a:t>
            </a:r>
            <a:r>
              <a:rPr lang="ja-JP" altLang="en-US" sz="2000" b="1" dirty="0">
                <a:solidFill>
                  <a:srgbClr val="FF0000"/>
                </a:solidFill>
              </a:rPr>
              <a:t>も、３．１１を含む１週間、</a:t>
            </a:r>
            <a:endParaRPr lang="en-US" altLang="ja-JP" sz="2000" b="1" dirty="0">
              <a:solidFill>
                <a:srgbClr val="FF0000"/>
              </a:solidFill>
            </a:endParaRPr>
          </a:p>
          <a:p>
            <a:r>
              <a:rPr lang="ja-JP" altLang="en-US" sz="2000" b="1" dirty="0">
                <a:solidFill>
                  <a:srgbClr val="FF0000"/>
                </a:solidFill>
              </a:rPr>
              <a:t>「つなぐ、つながる」キャンペーンを展開する。</a:t>
            </a:r>
          </a:p>
          <a:p>
            <a:r>
              <a:rPr lang="ja-JP" altLang="en-US" sz="2000" b="1" dirty="0"/>
              <a:t>被災地の思いや震災の教訓を未来に「つなぐ」。東北と視聴者が「つながる」。</a:t>
            </a:r>
          </a:p>
          <a:p>
            <a:r>
              <a:rPr lang="ja-JP" altLang="en-US" sz="2000" b="1" dirty="0"/>
              <a:t>２０２１年に手探りではじめたキャンペーンを、さらに充実させ、定着させる。</a:t>
            </a:r>
          </a:p>
          <a:p>
            <a:endParaRPr lang="en-US" altLang="ja-JP" sz="2000" b="1" dirty="0">
              <a:solidFill>
                <a:srgbClr val="FF0000"/>
              </a:solidFill>
            </a:endParaRPr>
          </a:p>
          <a:p>
            <a:r>
              <a:rPr lang="ja-JP" altLang="en-US" sz="2000" b="1" dirty="0">
                <a:solidFill>
                  <a:srgbClr val="FF0000"/>
                </a:solidFill>
              </a:rPr>
              <a:t>「震災復興に、ＳＤＧｓの視点を」。</a:t>
            </a:r>
          </a:p>
          <a:p>
            <a:endParaRPr lang="ja-JP" altLang="en-US" sz="2000" b="1" dirty="0"/>
          </a:p>
          <a:p>
            <a:endParaRPr lang="en-US" altLang="ja-JP" sz="2000" b="1" dirty="0" smtClean="0"/>
          </a:p>
          <a:p>
            <a:r>
              <a:rPr lang="ja-JP" altLang="en-US" sz="2000" b="1" dirty="0" smtClean="0"/>
              <a:t>ゼロ</a:t>
            </a:r>
            <a:r>
              <a:rPr lang="ja-JP" altLang="en-US" sz="2000" b="1" dirty="0"/>
              <a:t>からの出発だからこそ、新しいコトに挑戦できる。</a:t>
            </a:r>
          </a:p>
          <a:p>
            <a:r>
              <a:rPr lang="ja-JP" altLang="en-US" sz="2000" b="1" dirty="0"/>
              <a:t>気仙沼で、廃棄漁網を使って環境にやさしいアパレルブランドを作った人。</a:t>
            </a:r>
          </a:p>
          <a:p>
            <a:r>
              <a:rPr lang="ja-JP" altLang="en-US" sz="2000" b="1" dirty="0"/>
              <a:t>浜通りで、次の</a:t>
            </a:r>
            <a:r>
              <a:rPr lang="en-US" altLang="ja-JP" sz="2000" b="1" dirty="0"/>
              <a:t>1000</a:t>
            </a:r>
            <a:r>
              <a:rPr lang="ja-JP" altLang="en-US" sz="2000" b="1" dirty="0"/>
              <a:t>年を描く発酵文化をつくるため、酒蔵を立ち上げた人。</a:t>
            </a:r>
          </a:p>
          <a:p>
            <a:r>
              <a:rPr lang="ja-JP" altLang="en-US" sz="2000" b="1" dirty="0"/>
              <a:t>東北から持続可能な社会を作っていこう・・・そんな前向きな動きを、見つめていく。</a:t>
            </a:r>
          </a:p>
          <a:p>
            <a:r>
              <a:rPr lang="ja-JP" altLang="en-US" sz="2000" b="1" dirty="0"/>
              <a:t>ＴＢＳ報道局が今年から重視している</a:t>
            </a:r>
            <a:r>
              <a:rPr lang="ja-JP" altLang="en-US" sz="2000" b="1" dirty="0">
                <a:solidFill>
                  <a:srgbClr val="FF0000"/>
                </a:solidFill>
              </a:rPr>
              <a:t>「ポジティブジャーナリズム」</a:t>
            </a:r>
            <a:r>
              <a:rPr lang="ja-JP" altLang="en-US" sz="2000" b="1" dirty="0"/>
              <a:t>で、</a:t>
            </a:r>
            <a:endParaRPr lang="en-US" altLang="ja-JP" sz="2000" b="1" dirty="0"/>
          </a:p>
          <a:p>
            <a:r>
              <a:rPr lang="ja-JP" altLang="en-US" sz="2000" b="1" dirty="0"/>
              <a:t>未来のために尽力する人たちを応援していく。</a:t>
            </a:r>
          </a:p>
          <a:p>
            <a:endParaRPr lang="en-US" altLang="ja-JP" sz="2000" b="1" dirty="0"/>
          </a:p>
          <a:p>
            <a:r>
              <a:rPr lang="ja-JP" altLang="en-US" sz="2000" b="1" dirty="0"/>
              <a:t>また、報道局のもう一本の柱</a:t>
            </a:r>
            <a:r>
              <a:rPr lang="ja-JP" altLang="en-US" sz="2000" b="1" dirty="0">
                <a:solidFill>
                  <a:srgbClr val="FF0000"/>
                </a:solidFill>
              </a:rPr>
              <a:t>「調査報道」</a:t>
            </a:r>
            <a:r>
              <a:rPr lang="ja-JP" altLang="en-US" sz="2000" b="1" dirty="0"/>
              <a:t>も重視していく。</a:t>
            </a:r>
            <a:endParaRPr lang="en-US" altLang="ja-JP" sz="2000" b="1" dirty="0"/>
          </a:p>
          <a:p>
            <a:r>
              <a:rPr lang="ja-JP" altLang="en-US" sz="2000" b="1" dirty="0"/>
              <a:t>震災の教訓を未来の命を守ることにつなげる調査報道は、テレビ報道の大事な使命だ。</a:t>
            </a:r>
          </a:p>
          <a:p>
            <a:endParaRPr lang="ja-JP" altLang="en-US" sz="2000" b="1" dirty="0"/>
          </a:p>
          <a:p>
            <a:endParaRPr lang="ja-JP" altLang="en-US" sz="2000" b="1" dirty="0"/>
          </a:p>
          <a:p>
            <a:endParaRPr lang="ja-JP"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91546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0296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65511" y="120813"/>
            <a:ext cx="2145224" cy="545616"/>
          </a:xfrm>
        </p:spPr>
        <p:txBody>
          <a:bodyPr>
            <a:normAutofit/>
          </a:bodyPr>
          <a:lstStyle/>
          <a:p>
            <a:r>
              <a:rPr kumimoji="1" lang="ja-JP" altLang="en-US" sz="3200" dirty="0">
                <a:latin typeface="TBS ゴシックTP Medium" panose="020B0500000000000000" pitchFamily="34" charset="-128"/>
                <a:ea typeface="TBS ゴシックTP Medium" panose="020B0500000000000000" pitchFamily="34" charset="-128"/>
              </a:rPr>
              <a:t>企画概要</a:t>
            </a:r>
          </a:p>
        </p:txBody>
      </p:sp>
      <p:sp>
        <p:nvSpPr>
          <p:cNvPr id="10" name="正方形/長方形 9"/>
          <p:cNvSpPr/>
          <p:nvPr/>
        </p:nvSpPr>
        <p:spPr>
          <a:xfrm>
            <a:off x="416706" y="581184"/>
            <a:ext cx="11313763" cy="6111446"/>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668172" y="604407"/>
            <a:ext cx="11062297" cy="7294305"/>
          </a:xfrm>
          <a:prstGeom prst="rect">
            <a:avLst/>
          </a:prstGeom>
          <a:noFill/>
        </p:spPr>
        <p:txBody>
          <a:bodyPr wrap="square" rtlCol="0">
            <a:spAutoFit/>
          </a:bodyPr>
          <a:lstStyle/>
          <a:p>
            <a:endParaRPr kumimoji="1" lang="en-US" altLang="ja-JP" sz="2000" dirty="0" smtClean="0"/>
          </a:p>
          <a:p>
            <a:r>
              <a:rPr kumimoji="1" lang="en-US" altLang="ja-JP" sz="2000" dirty="0" smtClean="0"/>
              <a:t>TBS</a:t>
            </a:r>
            <a:r>
              <a:rPr kumimoji="1" lang="ja-JP" altLang="en-US" sz="2000" dirty="0"/>
              <a:t>テレビ報道局では</a:t>
            </a:r>
            <a:r>
              <a:rPr kumimoji="1" lang="en-US" altLang="ja-JP" sz="2000" dirty="0"/>
              <a:t>JNN</a:t>
            </a:r>
            <a:r>
              <a:rPr kumimoji="1" lang="ja-JP" altLang="en-US" sz="2000" dirty="0"/>
              <a:t>系列と共同で</a:t>
            </a:r>
            <a:r>
              <a:rPr lang="ja-JP" altLang="en-US" sz="2000" dirty="0"/>
              <a:t>、震災が起きた</a:t>
            </a:r>
            <a:r>
              <a:rPr lang="ja-JP" altLang="en-US" sz="2000" dirty="0">
                <a:solidFill>
                  <a:srgbClr val="FF0000"/>
                </a:solidFill>
              </a:rPr>
              <a:t>３月１１日１４時４６分を含む</a:t>
            </a:r>
            <a:endParaRPr lang="en-US" altLang="ja-JP" sz="2000" dirty="0">
              <a:solidFill>
                <a:srgbClr val="FF0000"/>
              </a:solidFill>
            </a:endParaRPr>
          </a:p>
          <a:p>
            <a:r>
              <a:rPr lang="ja-JP" altLang="en-US" sz="2000" dirty="0">
                <a:solidFill>
                  <a:srgbClr val="FF0000"/>
                </a:solidFill>
              </a:rPr>
              <a:t>午後帯に２時間特番を</a:t>
            </a:r>
            <a:r>
              <a:rPr lang="ja-JP" altLang="en-US" sz="2000" dirty="0" smtClean="0">
                <a:solidFill>
                  <a:srgbClr val="FF0000"/>
                </a:solidFill>
              </a:rPr>
              <a:t>放送。</a:t>
            </a:r>
            <a:r>
              <a:rPr kumimoji="1" lang="ja-JP" altLang="en-US" sz="2000" dirty="0" smtClean="0"/>
              <a:t>その</a:t>
            </a:r>
            <a:r>
              <a:rPr kumimoji="1" lang="ja-JP" altLang="en-US" sz="2000" dirty="0"/>
              <a:t>前後１週間で</a:t>
            </a:r>
            <a:r>
              <a:rPr kumimoji="1" lang="ja-JP" altLang="en-US" sz="2000" dirty="0">
                <a:solidFill>
                  <a:srgbClr val="FF0000"/>
                </a:solidFill>
              </a:rPr>
              <a:t>「つなぐ、つながる」プロジェクト</a:t>
            </a:r>
            <a:r>
              <a:rPr kumimoji="1" lang="ja-JP" altLang="en-US" sz="2000" dirty="0"/>
              <a:t>を行い、</a:t>
            </a:r>
            <a:endParaRPr lang="en-US" altLang="ja-JP" sz="2000" dirty="0"/>
          </a:p>
          <a:p>
            <a:r>
              <a:rPr kumimoji="1" lang="ja-JP" altLang="en-US" sz="2000" dirty="0"/>
              <a:t>各ニュース番組で震災に関する企画を放送していきます。</a:t>
            </a:r>
            <a:endParaRPr kumimoji="1" lang="en-US" altLang="ja-JP" sz="2000" dirty="0"/>
          </a:p>
          <a:p>
            <a:r>
              <a:rPr kumimoji="1" lang="ja-JP" altLang="en-US" sz="2000" dirty="0"/>
              <a:t>その柱となるのは</a:t>
            </a:r>
            <a:r>
              <a:rPr kumimoji="1" lang="ja-JP" altLang="en-US" sz="2000" dirty="0" err="1"/>
              <a:t>、、、</a:t>
            </a:r>
            <a:endParaRPr kumimoji="1" lang="en-US" altLang="ja-JP" sz="2000" dirty="0"/>
          </a:p>
          <a:p>
            <a:endParaRPr kumimoji="1" lang="en-US" altLang="ja-JP" sz="2000" dirty="0"/>
          </a:p>
          <a:p>
            <a:r>
              <a:rPr lang="ja-JP" altLang="en-US" sz="2000" dirty="0"/>
              <a:t>①未来のために奮闘する人や企業を応援する</a:t>
            </a:r>
            <a:r>
              <a:rPr lang="ja-JP" altLang="en-US" sz="2000" dirty="0">
                <a:solidFill>
                  <a:srgbClr val="FF0000"/>
                </a:solidFill>
              </a:rPr>
              <a:t>「ポジティブジャーナリズム」</a:t>
            </a:r>
            <a:r>
              <a:rPr lang="ja-JP" altLang="en-US" sz="2000" dirty="0"/>
              <a:t>。</a:t>
            </a:r>
            <a:endParaRPr lang="en-US" altLang="ja-JP" sz="2000" dirty="0"/>
          </a:p>
          <a:p>
            <a:r>
              <a:rPr kumimoji="1" lang="ja-JP" altLang="en-US" sz="2000" dirty="0"/>
              <a:t>②震災から教訓を見出し、未来の命を守るため</a:t>
            </a:r>
            <a:r>
              <a:rPr kumimoji="1" lang="ja-JP" altLang="en-US" sz="2000" dirty="0">
                <a:solidFill>
                  <a:srgbClr val="FF0000"/>
                </a:solidFill>
              </a:rPr>
              <a:t>「調査報道」</a:t>
            </a:r>
            <a:r>
              <a:rPr kumimoji="1" lang="ja-JP" altLang="en-US" sz="2000" dirty="0"/>
              <a:t>。</a:t>
            </a:r>
            <a:endParaRPr lang="en-US" altLang="ja-JP" sz="2000" dirty="0"/>
          </a:p>
          <a:p>
            <a:endParaRPr lang="en-US" altLang="ja-JP" sz="2000" dirty="0"/>
          </a:p>
          <a:p>
            <a:r>
              <a:rPr lang="ja-JP" altLang="en-US" sz="2000" dirty="0"/>
              <a:t>キャンペーンの顔はＮスタの</a:t>
            </a:r>
            <a:r>
              <a:rPr lang="ja-JP" altLang="en-US" sz="2000" dirty="0">
                <a:solidFill>
                  <a:srgbClr val="FF0000"/>
                </a:solidFill>
              </a:rPr>
              <a:t>井上貴博・ホラン千秋</a:t>
            </a:r>
            <a:r>
              <a:rPr lang="ja-JP" altLang="en-US" sz="2000" dirty="0" smtClean="0"/>
              <a:t>、</a:t>
            </a:r>
            <a:r>
              <a:rPr lang="en-US" altLang="ja-JP" sz="2000" dirty="0"/>
              <a:t>news</a:t>
            </a:r>
            <a:r>
              <a:rPr lang="en-US" altLang="ja-JP" sz="2000" dirty="0" smtClean="0"/>
              <a:t>23</a:t>
            </a:r>
            <a:r>
              <a:rPr kumimoji="1" lang="ja-JP" altLang="en-US" sz="2000" dirty="0" err="1"/>
              <a:t>の</a:t>
            </a:r>
            <a:r>
              <a:rPr kumimoji="1" lang="ja-JP" altLang="en-US" sz="2000" dirty="0" err="1">
                <a:solidFill>
                  <a:srgbClr val="FF0000"/>
                </a:solidFill>
              </a:rPr>
              <a:t>小川彩佳</a:t>
            </a:r>
            <a:r>
              <a:rPr lang="ja-JP" altLang="en-US" sz="2000" dirty="0"/>
              <a:t>。</a:t>
            </a:r>
            <a:endParaRPr lang="en-US" altLang="ja-JP" sz="2000" dirty="0"/>
          </a:p>
          <a:p>
            <a:r>
              <a:rPr lang="ja-JP" altLang="en-US" sz="2000" dirty="0"/>
              <a:t>３．１１特番に出演すると共に、それぞれの番組でキャンペーンを仕切ります。</a:t>
            </a:r>
            <a:endParaRPr lang="en-US" altLang="ja-JP" sz="2000" dirty="0"/>
          </a:p>
          <a:p>
            <a:r>
              <a:rPr kumimoji="1" lang="en-US" altLang="ja-JP" sz="2000" dirty="0" err="1">
                <a:solidFill>
                  <a:srgbClr val="FF0000"/>
                </a:solidFill>
              </a:rPr>
              <a:t>GReeeeN</a:t>
            </a:r>
            <a:r>
              <a:rPr lang="ja-JP" altLang="en-US" sz="2000" dirty="0"/>
              <a:t>が「つなぐ、つながる」のために作った</a:t>
            </a:r>
            <a:r>
              <a:rPr kumimoji="1" lang="ja-JP" altLang="en-US" sz="2000" dirty="0"/>
              <a:t>テーマ曲</a:t>
            </a:r>
            <a:r>
              <a:rPr kumimoji="1" lang="ja-JP" altLang="en-US" sz="2000" dirty="0">
                <a:solidFill>
                  <a:srgbClr val="FF0000"/>
                </a:solidFill>
              </a:rPr>
              <a:t>「蕾」</a:t>
            </a:r>
            <a:r>
              <a:rPr kumimoji="1" lang="ja-JP" altLang="en-US" sz="2000" dirty="0"/>
              <a:t>。</a:t>
            </a:r>
            <a:endParaRPr kumimoji="1" lang="en-US" altLang="ja-JP" sz="2000" dirty="0"/>
          </a:p>
          <a:p>
            <a:r>
              <a:rPr lang="ja-JP" altLang="en-US" sz="2000" dirty="0"/>
              <a:t>そのオーケストラバージョンを２０２１年のテーマ曲とします。</a:t>
            </a:r>
            <a:endParaRPr lang="en-US" altLang="ja-JP" sz="2000" dirty="0"/>
          </a:p>
          <a:p>
            <a:r>
              <a:rPr lang="ja-JP" altLang="en-US" sz="2000" dirty="0"/>
              <a:t>この曲の収益の一部は、被災地に寄付されます。</a:t>
            </a:r>
            <a:endParaRPr lang="en-US" altLang="ja-JP" sz="2000" dirty="0"/>
          </a:p>
          <a:p>
            <a:r>
              <a:rPr lang="ja-JP" altLang="en-US" sz="2000" dirty="0">
                <a:solidFill>
                  <a:srgbClr val="FF0000"/>
                </a:solidFill>
              </a:rPr>
              <a:t>サンドウィッチマン</a:t>
            </a:r>
            <a:r>
              <a:rPr lang="ja-JP" altLang="en-US" sz="2000" dirty="0"/>
              <a:t>と俳優の</a:t>
            </a:r>
            <a:r>
              <a:rPr lang="ja-JP" altLang="en-US" sz="2000" dirty="0">
                <a:solidFill>
                  <a:srgbClr val="FF0000"/>
                </a:solidFill>
              </a:rPr>
              <a:t>千葉雄大さん</a:t>
            </a:r>
            <a:r>
              <a:rPr lang="ja-JP" altLang="en-US" sz="2000" dirty="0"/>
              <a:t>にも、</a:t>
            </a:r>
            <a:endParaRPr lang="en-US" altLang="ja-JP" sz="2000" dirty="0"/>
          </a:p>
          <a:p>
            <a:r>
              <a:rPr lang="ja-JP" altLang="en-US" sz="2000" dirty="0"/>
              <a:t>プロジェクトを応援してもらおうと交渉中。</a:t>
            </a:r>
            <a:endParaRPr lang="en-US" altLang="ja-JP" sz="2000" dirty="0"/>
          </a:p>
          <a:p>
            <a:r>
              <a:rPr lang="ja-JP" altLang="en-US" sz="2000" dirty="0"/>
              <a:t>また、特に「調査報道」においては、２０２１年同様、</a:t>
            </a:r>
            <a:endParaRPr lang="en-US" altLang="ja-JP" sz="2000" dirty="0"/>
          </a:p>
          <a:p>
            <a:r>
              <a:rPr lang="ja-JP" altLang="en-US" sz="2000" dirty="0">
                <a:solidFill>
                  <a:srgbClr val="FF0000"/>
                </a:solidFill>
              </a:rPr>
              <a:t>民放・ＮＨＫとの映像の相互利用</a:t>
            </a:r>
            <a:r>
              <a:rPr lang="ja-JP" altLang="en-US" sz="2000" dirty="0"/>
              <a:t>も行っていきます。</a:t>
            </a:r>
            <a:endParaRPr lang="en-US" altLang="ja-JP" sz="2000" dirty="0"/>
          </a:p>
          <a:p>
            <a:r>
              <a:rPr lang="ja-JP" altLang="en-US" sz="2000" dirty="0"/>
              <a:t>　　　　　　　　　　　　　　　　　　　プロジェクト総合演出・プロデューサー　山岡陽輔</a:t>
            </a:r>
            <a:r>
              <a:rPr lang="ja-JP" altLang="en-US" sz="2800" dirty="0"/>
              <a:t>　</a:t>
            </a:r>
          </a:p>
          <a:p>
            <a:endParaRPr lang="en-US" altLang="ja-JP" sz="2000" dirty="0"/>
          </a:p>
          <a:p>
            <a:r>
              <a:rPr lang="ja-JP" altLang="en-US" sz="2000" dirty="0"/>
              <a:t>　　　　　　　　　</a:t>
            </a:r>
            <a:endParaRPr lang="en-US" altLang="ja-JP" sz="2000" dirty="0"/>
          </a:p>
          <a:p>
            <a:r>
              <a:rPr lang="ja-JP" altLang="en-US" sz="2000" dirty="0"/>
              <a:t>　　　　　　　　</a:t>
            </a:r>
            <a:endParaRPr lang="en-US" altLang="ja-JP" sz="2000" dirty="0"/>
          </a:p>
          <a:p>
            <a:r>
              <a:rPr lang="ja-JP" altLang="en-US" sz="2000" dirty="0"/>
              <a:t>　　　　　　　　　　　　　　　　　　</a:t>
            </a:r>
            <a:endParaRPr kumimoji="1" lang="ja-JP" altLang="en-US" sz="28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4257" y="1583671"/>
            <a:ext cx="1325104" cy="1325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3381" y="4578355"/>
            <a:ext cx="1780358" cy="1336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6751" y="3115289"/>
            <a:ext cx="1616990" cy="1616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4989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607970274"/>
              </p:ext>
            </p:extLst>
          </p:nvPr>
        </p:nvGraphicFramePr>
        <p:xfrm>
          <a:off x="342090" y="1480852"/>
          <a:ext cx="11514113" cy="5024315"/>
        </p:xfrm>
        <a:graphic>
          <a:graphicData uri="http://schemas.openxmlformats.org/drawingml/2006/table">
            <a:tbl>
              <a:tblPr firstRow="1" bandRow="1">
                <a:tableStyleId>{5C22544A-7EE6-4342-B048-85BDC9FD1C3A}</a:tableStyleId>
              </a:tblPr>
              <a:tblGrid>
                <a:gridCol w="813209">
                  <a:extLst>
                    <a:ext uri="{9D8B030D-6E8A-4147-A177-3AD203B41FA5}">
                      <a16:colId xmlns="" xmlns:a16="http://schemas.microsoft.com/office/drawing/2014/main" val="571243262"/>
                    </a:ext>
                  </a:extLst>
                </a:gridCol>
                <a:gridCol w="1572680">
                  <a:extLst>
                    <a:ext uri="{9D8B030D-6E8A-4147-A177-3AD203B41FA5}">
                      <a16:colId xmlns="" xmlns:a16="http://schemas.microsoft.com/office/drawing/2014/main" val="20001"/>
                    </a:ext>
                  </a:extLst>
                </a:gridCol>
                <a:gridCol w="1572680">
                  <a:extLst>
                    <a:ext uri="{9D8B030D-6E8A-4147-A177-3AD203B41FA5}">
                      <a16:colId xmlns="" xmlns:a16="http://schemas.microsoft.com/office/drawing/2014/main" val="197503884"/>
                    </a:ext>
                  </a:extLst>
                </a:gridCol>
                <a:gridCol w="1461625">
                  <a:extLst>
                    <a:ext uri="{9D8B030D-6E8A-4147-A177-3AD203B41FA5}">
                      <a16:colId xmlns="" xmlns:a16="http://schemas.microsoft.com/office/drawing/2014/main" val="303815469"/>
                    </a:ext>
                  </a:extLst>
                </a:gridCol>
                <a:gridCol w="1462025">
                  <a:extLst>
                    <a:ext uri="{9D8B030D-6E8A-4147-A177-3AD203B41FA5}">
                      <a16:colId xmlns="" xmlns:a16="http://schemas.microsoft.com/office/drawing/2014/main" val="317995042"/>
                    </a:ext>
                  </a:extLst>
                </a:gridCol>
                <a:gridCol w="1468791">
                  <a:extLst>
                    <a:ext uri="{9D8B030D-6E8A-4147-A177-3AD203B41FA5}">
                      <a16:colId xmlns="" xmlns:a16="http://schemas.microsoft.com/office/drawing/2014/main" val="1132215949"/>
                    </a:ext>
                  </a:extLst>
                </a:gridCol>
                <a:gridCol w="1576263">
                  <a:extLst>
                    <a:ext uri="{9D8B030D-6E8A-4147-A177-3AD203B41FA5}">
                      <a16:colId xmlns="" xmlns:a16="http://schemas.microsoft.com/office/drawing/2014/main" val="3764915457"/>
                    </a:ext>
                  </a:extLst>
                </a:gridCol>
                <a:gridCol w="1586840">
                  <a:extLst>
                    <a:ext uri="{9D8B030D-6E8A-4147-A177-3AD203B41FA5}">
                      <a16:colId xmlns="" xmlns:a16="http://schemas.microsoft.com/office/drawing/2014/main" val="2565441726"/>
                    </a:ext>
                  </a:extLst>
                </a:gridCol>
              </a:tblGrid>
              <a:tr h="386187">
                <a:tc>
                  <a:txBody>
                    <a:bodyPr/>
                    <a:lstStyle/>
                    <a:p>
                      <a:pPr algn="ctr"/>
                      <a:endParaRPr kumimoji="1" lang="ja-JP"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３月７日（月）</a:t>
                      </a:r>
                    </a:p>
                  </a:txBody>
                  <a:tcPr anchor="ctr">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３月８日（火）</a:t>
                      </a:r>
                    </a:p>
                  </a:txBody>
                  <a:tcPr anchor="ctr">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３月９日（水）</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a:t>
                      </a:r>
                      <a:r>
                        <a:rPr kumimoji="1" lang="en-US" altLang="ja-JP" sz="1400" dirty="0"/>
                        <a:t>10</a:t>
                      </a:r>
                      <a:r>
                        <a:rPr kumimoji="1" lang="ja-JP" altLang="en-US" sz="1400" dirty="0"/>
                        <a:t>日（木）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a:t>
                      </a:r>
                      <a:r>
                        <a:rPr kumimoji="1" lang="en-US" altLang="ja-JP" sz="1400" dirty="0"/>
                        <a:t>11</a:t>
                      </a:r>
                      <a:r>
                        <a:rPr kumimoji="1" lang="ja-JP" altLang="en-US" sz="1400" dirty="0"/>
                        <a:t>日（金）</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a:t>
                      </a:r>
                      <a:r>
                        <a:rPr kumimoji="1" lang="en-US" altLang="ja-JP" sz="1400" dirty="0"/>
                        <a:t>12</a:t>
                      </a:r>
                      <a:r>
                        <a:rPr kumimoji="1" lang="ja-JP" altLang="en-US" sz="1400" dirty="0"/>
                        <a:t>日（土）</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t>３月</a:t>
                      </a:r>
                      <a:r>
                        <a:rPr kumimoji="1" lang="en-US" altLang="ja-JP" sz="1400" dirty="0"/>
                        <a:t>13</a:t>
                      </a:r>
                      <a:r>
                        <a:rPr kumimoji="1" lang="ja-JP" altLang="en-US" sz="1400" dirty="0"/>
                        <a:t>日（日）</a:t>
                      </a:r>
                    </a:p>
                  </a:txBody>
                  <a:tcPr anchor="ctr"/>
                </a:tc>
                <a:extLst>
                  <a:ext uri="{0D108BD9-81ED-4DB2-BD59-A6C34878D82A}">
                    <a16:rowId xmlns="" xmlns:a16="http://schemas.microsoft.com/office/drawing/2014/main" val="4131847025"/>
                  </a:ext>
                </a:extLst>
              </a:tr>
              <a:tr h="635436">
                <a:tc>
                  <a:txBody>
                    <a:bodyPr/>
                    <a:lstStyle/>
                    <a:p>
                      <a:pPr algn="ctr"/>
                      <a:r>
                        <a:rPr kumimoji="1" lang="ja-JP" altLang="en-US" dirty="0">
                          <a:solidFill>
                            <a:schemeClr val="bg1"/>
                          </a:solidFill>
                        </a:rPr>
                        <a:t>朝</a:t>
                      </a:r>
                      <a:endParaRPr kumimoji="1" lang="en-US" altLang="ja-JP" dirty="0">
                        <a:solidFill>
                          <a:schemeClr val="bg1"/>
                        </a:solidFill>
                      </a:endParaRPr>
                    </a:p>
                  </a:txBody>
                  <a:tcPr anchor="ctr">
                    <a:lnR w="12700" cap="flat" cmpd="sng" algn="ctr">
                      <a:noFill/>
                      <a:prstDash val="solid"/>
                      <a:round/>
                      <a:headEnd type="none" w="med" len="med"/>
                      <a:tailEnd type="none" w="med" len="med"/>
                    </a:lnR>
                    <a:solidFill>
                      <a:schemeClr val="accent1"/>
                    </a:solidFill>
                  </a:tcPr>
                </a:tc>
                <a:tc gridSpan="5">
                  <a:txBody>
                    <a:bodyPr/>
                    <a:lstStyle/>
                    <a:p>
                      <a:pPr algn="ctr"/>
                      <a:endParaRPr kumimoji="1" lang="en-US" altLang="ja-JP"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endParaRPr kumimoji="1" lang="ja-JP" altLang="en-US" dirty="0"/>
                    </a:p>
                  </a:txBody>
                  <a:tcPr>
                    <a:solidFill>
                      <a:schemeClr val="accent1">
                        <a:lumMod val="20000"/>
                        <a:lumOff val="80000"/>
                      </a:schemeClr>
                    </a:solidFill>
                  </a:tcPr>
                </a:tc>
                <a:tc>
                  <a:txBody>
                    <a:bodyPr/>
                    <a:lstStyle/>
                    <a:p>
                      <a:r>
                        <a:rPr kumimoji="1" lang="ja-JP" altLang="en-US" sz="1600" dirty="0"/>
                        <a:t>サンデーＭ</a:t>
                      </a:r>
                      <a:endParaRPr kumimoji="1" lang="en-US" altLang="ja-JP" sz="1600" dirty="0"/>
                    </a:p>
                    <a:p>
                      <a:r>
                        <a:rPr kumimoji="1" lang="ja-JP" altLang="en-US" sz="1600" dirty="0"/>
                        <a:t>ﾌﾟﾛｼﾞｪｸﾄ展開</a:t>
                      </a:r>
                      <a:endParaRPr kumimoji="1" lang="en-US" altLang="ja-JP" sz="1600" dirty="0"/>
                    </a:p>
                  </a:txBody>
                  <a:tcPr anchor="ctr">
                    <a:solidFill>
                      <a:srgbClr val="EFB7E8"/>
                    </a:solidFill>
                  </a:tcPr>
                </a:tc>
                <a:extLst>
                  <a:ext uri="{0D108BD9-81ED-4DB2-BD59-A6C34878D82A}">
                    <a16:rowId xmlns="" xmlns:a16="http://schemas.microsoft.com/office/drawing/2014/main" val="10001"/>
                  </a:ext>
                </a:extLst>
              </a:tr>
              <a:tr h="635436">
                <a:tc>
                  <a:txBody>
                    <a:bodyPr/>
                    <a:lstStyle/>
                    <a:p>
                      <a:pPr algn="ctr"/>
                      <a:r>
                        <a:rPr kumimoji="1" lang="ja-JP" altLang="en-US" dirty="0">
                          <a:solidFill>
                            <a:schemeClr val="bg1"/>
                          </a:solidFill>
                        </a:rPr>
                        <a:t>昼</a:t>
                      </a:r>
                      <a:endParaRPr kumimoji="1" lang="en-US" altLang="ja-JP" dirty="0">
                        <a:solidFill>
                          <a:schemeClr val="bg1"/>
                        </a:solidFill>
                      </a:endParaRPr>
                    </a:p>
                  </a:txBody>
                  <a:tcPr anchor="ctr">
                    <a:lnR w="12700" cap="flat" cmpd="sng" algn="ctr">
                      <a:noFill/>
                      <a:prstDash val="solid"/>
                      <a:round/>
                      <a:headEnd type="none" w="med" len="med"/>
                      <a:tailEnd type="none" w="med" len="med"/>
                    </a:lnR>
                    <a:solidFill>
                      <a:schemeClr val="accent1"/>
                    </a:solidFill>
                  </a:tcPr>
                </a:tc>
                <a:tc gridSpan="5">
                  <a:txBody>
                    <a:bodyPr/>
                    <a:lstStyle/>
                    <a:p>
                      <a:pPr algn="ctr"/>
                      <a:r>
                        <a:rPr kumimoji="1" lang="en-US" altLang="ja-JP" dirty="0"/>
                        <a:t>JNN</a:t>
                      </a:r>
                      <a:r>
                        <a:rPr kumimoji="1" lang="ja-JP" altLang="en-US" dirty="0"/>
                        <a:t>ニュース昼</a:t>
                      </a:r>
                      <a:endParaRPr kumimoji="1" lang="en-US" altLang="ja-JP" dirty="0"/>
                    </a:p>
                    <a:p>
                      <a:pPr algn="ctr"/>
                      <a:r>
                        <a:rPr kumimoji="1" lang="ja-JP" altLang="en-US" dirty="0"/>
                        <a:t>プロジェクト展開</a:t>
                      </a:r>
                      <a:endParaRPr kumimoji="1" lang="en-US" altLang="ja-JP" dirty="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FB7E8"/>
                    </a:solidFill>
                  </a:tcPr>
                </a:tc>
                <a:tc hMerge="1">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endParaRPr kumimoji="1" lang="en-US" altLang="ja-JP" dirty="0"/>
                    </a:p>
                  </a:txBody>
                  <a:tcPr>
                    <a:lnL w="12700" cap="flat" cmpd="sng" algn="ctr">
                      <a:noFill/>
                      <a:prstDash val="solid"/>
                      <a:round/>
                      <a:headEnd type="none" w="med" len="med"/>
                      <a:tailEnd type="none" w="med" len="med"/>
                    </a:lnL>
                    <a:solidFill>
                      <a:schemeClr val="accent1">
                        <a:lumMod val="20000"/>
                        <a:lumOff val="80000"/>
                      </a:schemeClr>
                    </a:solidFill>
                  </a:tcPr>
                </a:tc>
                <a:tc hMerge="1">
                  <a:txBody>
                    <a:bodyPr/>
                    <a:lstStyle/>
                    <a:p>
                      <a:endParaRPr kumimoji="1" lang="en-US" altLang="ja-JP" dirty="0"/>
                    </a:p>
                  </a:txBody>
                  <a:tcPr>
                    <a:solidFill>
                      <a:schemeClr val="accent1">
                        <a:lumMod val="20000"/>
                        <a:lumOff val="80000"/>
                      </a:schemeClr>
                    </a:solidFill>
                  </a:tcPr>
                </a:tc>
                <a:tc hMerge="1">
                  <a:txBody>
                    <a:bodyPr/>
                    <a:lstStyle/>
                    <a:p>
                      <a:endParaRPr kumimoji="1" lang="en-US" altLang="ja-JP" dirty="0"/>
                    </a:p>
                  </a:txBody>
                  <a:tcPr>
                    <a:solidFill>
                      <a:schemeClr val="accent1">
                        <a:lumMod val="20000"/>
                        <a:lumOff val="80000"/>
                      </a:schemeClr>
                    </a:solidFill>
                  </a:tcPr>
                </a:tc>
                <a:tc>
                  <a:txBody>
                    <a:bodyPr/>
                    <a:lstStyle/>
                    <a:p>
                      <a:endParaRPr kumimoji="1" lang="en-US" altLang="ja-JP" dirty="0"/>
                    </a:p>
                    <a:p>
                      <a:endParaRPr kumimoji="1" lang="ja-JP" altLang="en-US" dirty="0"/>
                    </a:p>
                  </a:txBody>
                  <a:tcPr>
                    <a:solidFill>
                      <a:schemeClr val="accent1">
                        <a:lumMod val="20000"/>
                        <a:lumOff val="80000"/>
                      </a:schemeClr>
                    </a:solidFill>
                  </a:tcPr>
                </a:tc>
                <a:tc>
                  <a:txBody>
                    <a:bodyPr/>
                    <a:lstStyle/>
                    <a:p>
                      <a:endParaRPr kumimoji="1" lang="en-US" altLang="ja-JP" sz="1600" dirty="0"/>
                    </a:p>
                  </a:txBody>
                  <a:tcPr anchor="ctr">
                    <a:solidFill>
                      <a:schemeClr val="accent1">
                        <a:lumMod val="20000"/>
                        <a:lumOff val="80000"/>
                      </a:schemeClr>
                    </a:solidFill>
                  </a:tcPr>
                </a:tc>
                <a:extLst>
                  <a:ext uri="{0D108BD9-81ED-4DB2-BD59-A6C34878D82A}">
                    <a16:rowId xmlns="" xmlns:a16="http://schemas.microsoft.com/office/drawing/2014/main" val="10002"/>
                  </a:ext>
                </a:extLst>
              </a:tr>
              <a:tr h="1047920">
                <a:tc>
                  <a:txBody>
                    <a:bodyPr/>
                    <a:lstStyle/>
                    <a:p>
                      <a:pPr algn="ctr"/>
                      <a:r>
                        <a:rPr kumimoji="1" lang="ja-JP" altLang="en-US" dirty="0">
                          <a:solidFill>
                            <a:schemeClr val="bg1"/>
                          </a:solidFill>
                        </a:rPr>
                        <a:t>午後帯</a:t>
                      </a:r>
                    </a:p>
                  </a:txBody>
                  <a:tcPr anchor="ctr">
                    <a:lnR w="12700" cap="flat" cmpd="sng" algn="ctr">
                      <a:noFill/>
                      <a:prstDash val="solid"/>
                      <a:round/>
                      <a:headEnd type="none" w="med" len="med"/>
                      <a:tailEnd type="none" w="med" len="med"/>
                    </a:lnR>
                    <a:solidFill>
                      <a:schemeClr val="accent1"/>
                    </a:solidFill>
                  </a:tcPr>
                </a:tc>
                <a:tc>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kumimoji="1" lang="ja-JP" altLang="en-US" dirty="0"/>
                    </a:p>
                  </a:txBody>
                  <a:tcPr>
                    <a:lnL w="12700" cap="flat" cmpd="sng" algn="ctr">
                      <a:noFill/>
                      <a:prstDash val="solid"/>
                      <a:round/>
                      <a:headEnd type="none" w="med" len="med"/>
                      <a:tailEnd type="none" w="med" len="med"/>
                    </a:lnL>
                    <a:solidFill>
                      <a:schemeClr val="accent1">
                        <a:lumMod val="20000"/>
                        <a:lumOff val="80000"/>
                      </a:schemeClr>
                    </a:solidFill>
                  </a:tcPr>
                </a:tc>
                <a:tc>
                  <a:txBody>
                    <a:bodyPr/>
                    <a:lstStyle/>
                    <a:p>
                      <a:endParaRPr kumimoji="1" lang="en-US" altLang="ja-JP" dirty="0"/>
                    </a:p>
                  </a:txBody>
                  <a:tcPr>
                    <a:solidFill>
                      <a:schemeClr val="accent1">
                        <a:lumMod val="20000"/>
                        <a:lumOff val="80000"/>
                      </a:schemeClr>
                    </a:solidFill>
                  </a:tcPr>
                </a:tc>
                <a:tc>
                  <a:txBody>
                    <a:bodyPr/>
                    <a:lstStyle/>
                    <a:p>
                      <a:endParaRPr kumimoji="1" lang="en-US" altLang="ja-JP" dirty="0"/>
                    </a:p>
                    <a:p>
                      <a:r>
                        <a:rPr kumimoji="1" lang="ja-JP" altLang="en-US" dirty="0"/>
                        <a:t>つなぐ、　つながる</a:t>
                      </a:r>
                      <a:r>
                        <a:rPr kumimoji="1" lang="en-US" altLang="ja-JP" dirty="0" smtClean="0"/>
                        <a:t>SP</a:t>
                      </a:r>
                    </a:p>
                    <a:p>
                      <a:r>
                        <a:rPr kumimoji="1" lang="en-US" altLang="ja-JP" dirty="0" smtClean="0"/>
                        <a:t>13:55</a:t>
                      </a:r>
                    </a:p>
                    <a:p>
                      <a:r>
                        <a:rPr kumimoji="1" lang="ja-JP" altLang="en-US" dirty="0" smtClean="0"/>
                        <a:t>～</a:t>
                      </a:r>
                      <a:r>
                        <a:rPr kumimoji="1" lang="en-US" altLang="ja-JP" dirty="0" smtClean="0"/>
                        <a:t>15;49</a:t>
                      </a:r>
                      <a:endParaRPr kumimoji="1" lang="ja-JP" altLang="en-US" dirty="0"/>
                    </a:p>
                    <a:p>
                      <a:endParaRPr kumimoji="1" lang="ja-JP" altLang="en-US" dirty="0"/>
                    </a:p>
                  </a:txBody>
                  <a:tcPr>
                    <a:solidFill>
                      <a:srgbClr val="EFB7E8"/>
                    </a:solidFill>
                  </a:tcPr>
                </a:tc>
                <a:tc>
                  <a:txBody>
                    <a:bodyPr/>
                    <a:lstStyle/>
                    <a:p>
                      <a:endParaRPr kumimoji="1" lang="en-US" altLang="ja-JP" dirty="0"/>
                    </a:p>
                    <a:p>
                      <a:endParaRPr kumimoji="1" lang="ja-JP" altLang="en-US" dirty="0"/>
                    </a:p>
                    <a:p>
                      <a:endParaRPr kumimoji="1" lang="ja-JP" altLang="en-US" dirty="0"/>
                    </a:p>
                  </a:txBody>
                  <a:tcPr>
                    <a:solidFill>
                      <a:schemeClr val="accent1">
                        <a:lumMod val="20000"/>
                        <a:lumOff val="80000"/>
                      </a:schemeClr>
                    </a:solidFill>
                  </a:tcPr>
                </a:tc>
                <a:tc>
                  <a:txBody>
                    <a:bodyPr/>
                    <a:lstStyle/>
                    <a:p>
                      <a:pPr algn="ctr"/>
                      <a:endParaRPr kumimoji="1" lang="ja-JP" altLang="en-US" dirty="0"/>
                    </a:p>
                  </a:txBody>
                  <a:tcPr anchor="ctr">
                    <a:solidFill>
                      <a:schemeClr val="accent1">
                        <a:lumMod val="20000"/>
                        <a:lumOff val="80000"/>
                      </a:schemeClr>
                    </a:solidFill>
                  </a:tcPr>
                </a:tc>
                <a:extLst>
                  <a:ext uri="{0D108BD9-81ED-4DB2-BD59-A6C34878D82A}">
                    <a16:rowId xmlns="" xmlns:a16="http://schemas.microsoft.com/office/drawing/2014/main" val="1242030105"/>
                  </a:ext>
                </a:extLst>
              </a:tr>
              <a:tr h="812626">
                <a:tc>
                  <a:txBody>
                    <a:bodyPr/>
                    <a:lstStyle/>
                    <a:p>
                      <a:pPr algn="ctr"/>
                      <a:r>
                        <a:rPr kumimoji="1" lang="ja-JP" altLang="en-US" dirty="0">
                          <a:solidFill>
                            <a:schemeClr val="bg1"/>
                          </a:solidFill>
                        </a:rPr>
                        <a:t>夕方</a:t>
                      </a:r>
                    </a:p>
                  </a:txBody>
                  <a:tcPr anchor="ctr">
                    <a:solidFill>
                      <a:schemeClr val="accent1"/>
                    </a:solidFill>
                  </a:tcPr>
                </a:tc>
                <a:tc gridSpan="5">
                  <a:txBody>
                    <a:bodyPr/>
                    <a:lstStyle/>
                    <a:p>
                      <a:pPr algn="ctr"/>
                      <a:r>
                        <a:rPr kumimoji="1" lang="en-US" altLang="ja-JP" dirty="0"/>
                        <a:t>N</a:t>
                      </a:r>
                      <a:r>
                        <a:rPr kumimoji="1" lang="ja-JP" altLang="en-US" dirty="0"/>
                        <a:t>スタ</a:t>
                      </a:r>
                      <a:endParaRPr kumimoji="1" lang="en-US" altLang="ja-JP" dirty="0"/>
                    </a:p>
                    <a:p>
                      <a:pPr algn="ctr"/>
                      <a:r>
                        <a:rPr kumimoji="1" lang="ja-JP" altLang="en-US" dirty="0"/>
                        <a:t>プロジェクト展開</a:t>
                      </a:r>
                    </a:p>
                  </a:txBody>
                  <a:tcPr anchor="ctr">
                    <a:lnT w="12700" cmpd="sng">
                      <a:noFill/>
                    </a:lnT>
                    <a:solidFill>
                      <a:srgbClr val="EFB7E8"/>
                    </a:solidFill>
                  </a:tcPr>
                </a:tc>
                <a:tc hMerge="1">
                  <a:txBody>
                    <a:bodyPr/>
                    <a:lstStyle/>
                    <a:p>
                      <a:pPr algn="ctr"/>
                      <a:endParaRPr kumimoji="1" lang="ja-JP" altLang="en-US" dirty="0"/>
                    </a:p>
                  </a:txBody>
                  <a:tcPr anchor="ctr">
                    <a:lnT w="12700" cmpd="sng">
                      <a:noFill/>
                    </a:lnT>
                    <a:solidFill>
                      <a:schemeClr val="accent1">
                        <a:lumMod val="20000"/>
                        <a:lumOff val="80000"/>
                      </a:schemeClr>
                    </a:solidFill>
                  </a:tcPr>
                </a:tc>
                <a:tc hMerge="1">
                  <a:txBody>
                    <a:bodyPr/>
                    <a:lstStyle/>
                    <a:p>
                      <a:pPr algn="ctr"/>
                      <a:endParaRPr kumimoji="1" lang="ja-JP" altLang="en-US" dirty="0"/>
                    </a:p>
                  </a:txBody>
                  <a:tcPr anchor="ctr">
                    <a:solidFill>
                      <a:schemeClr val="accent1">
                        <a:lumMod val="20000"/>
                        <a:lumOff val="80000"/>
                      </a:schemeClr>
                    </a:solidFill>
                  </a:tcPr>
                </a:tc>
                <a:tc hMerge="1">
                  <a:txBody>
                    <a:bodyPr/>
                    <a:lstStyle/>
                    <a:p>
                      <a:pPr algn="ctr"/>
                      <a:endParaRPr kumimoji="1" lang="ja-JP" altLang="en-US" dirty="0"/>
                    </a:p>
                  </a:txBody>
                  <a:tcPr anchor="ctr">
                    <a:solidFill>
                      <a:schemeClr val="accent1">
                        <a:lumMod val="20000"/>
                        <a:lumOff val="80000"/>
                      </a:schemeClr>
                    </a:solidFill>
                  </a:tcPr>
                </a:tc>
                <a:tc hMerge="1">
                  <a:txBody>
                    <a:bodyPr/>
                    <a:lstStyle/>
                    <a:p>
                      <a:pPr algn="ctr"/>
                      <a:endParaRPr kumimoji="1" lang="ja-JP" altLang="en-US" dirty="0"/>
                    </a:p>
                  </a:txBody>
                  <a:tcPr anchor="ctr">
                    <a:solidFill>
                      <a:schemeClr val="accent1">
                        <a:lumMod val="20000"/>
                        <a:lumOff val="80000"/>
                      </a:schemeClr>
                    </a:solidFill>
                  </a:tcPr>
                </a:tc>
                <a:tc>
                  <a:txBody>
                    <a:bodyPr/>
                    <a:lstStyle/>
                    <a:p>
                      <a:pPr algn="ctr"/>
                      <a:r>
                        <a:rPr kumimoji="1" lang="ja-JP" altLang="en-US" dirty="0"/>
                        <a:t>報道特集</a:t>
                      </a:r>
                      <a:endParaRPr kumimoji="1" lang="en-US" altLang="ja-JP" dirty="0"/>
                    </a:p>
                    <a:p>
                      <a:pPr algn="ctr"/>
                      <a:r>
                        <a:rPr kumimoji="1" lang="ja-JP" altLang="en-US" dirty="0"/>
                        <a:t>ﾌﾟﾛｼﾞｪｸﾄ展開</a:t>
                      </a:r>
                    </a:p>
                  </a:txBody>
                  <a:tcPr anchor="ctr">
                    <a:solidFill>
                      <a:srgbClr val="EFB7E8"/>
                    </a:solidFill>
                  </a:tcPr>
                </a:tc>
                <a:tc>
                  <a:txBody>
                    <a:bodyPr/>
                    <a:lstStyle/>
                    <a:p>
                      <a:pPr algn="ctr"/>
                      <a:r>
                        <a:rPr kumimoji="1" lang="ja-JP" altLang="en-US" dirty="0"/>
                        <a:t>日曜Ｎスタ</a:t>
                      </a:r>
                      <a:endParaRPr kumimoji="1" lang="en-US" altLang="ja-JP" dirty="0"/>
                    </a:p>
                    <a:p>
                      <a:pPr algn="ctr"/>
                      <a:r>
                        <a:rPr kumimoji="1" lang="ja-JP" altLang="en-US" dirty="0"/>
                        <a:t>ﾌﾟﾛｼﾞｪｸﾄ展開</a:t>
                      </a:r>
                      <a:endParaRPr kumimoji="1" lang="en-US" altLang="ja-JP" dirty="0"/>
                    </a:p>
                  </a:txBody>
                  <a:tcPr anchor="ctr">
                    <a:lnB w="12700" cap="flat" cmpd="sng" algn="ctr">
                      <a:solidFill>
                        <a:schemeClr val="tx1"/>
                      </a:solidFill>
                      <a:prstDash val="solid"/>
                      <a:round/>
                      <a:headEnd type="none" w="med" len="med"/>
                      <a:tailEnd type="none" w="med" len="med"/>
                    </a:lnB>
                    <a:solidFill>
                      <a:srgbClr val="EFB7E8"/>
                    </a:solidFill>
                  </a:tcPr>
                </a:tc>
                <a:extLst>
                  <a:ext uri="{0D108BD9-81ED-4DB2-BD59-A6C34878D82A}">
                    <a16:rowId xmlns="" xmlns:a16="http://schemas.microsoft.com/office/drawing/2014/main" val="1039931324"/>
                  </a:ext>
                </a:extLst>
              </a:tr>
              <a:tr h="812626">
                <a:tc>
                  <a:txBody>
                    <a:bodyPr/>
                    <a:lstStyle/>
                    <a:p>
                      <a:pPr algn="ctr"/>
                      <a:r>
                        <a:rPr kumimoji="1" lang="ja-JP" altLang="en-US" dirty="0">
                          <a:solidFill>
                            <a:schemeClr val="bg1"/>
                          </a:solidFill>
                        </a:rPr>
                        <a:t>夜</a:t>
                      </a:r>
                    </a:p>
                  </a:txBody>
                  <a:tcPr anchor="ctr">
                    <a:solidFill>
                      <a:schemeClr val="accent1"/>
                    </a:solidFill>
                  </a:tcPr>
                </a:tc>
                <a:tc gridSpan="5">
                  <a:txBody>
                    <a:bodyPr/>
                    <a:lstStyle/>
                    <a:p>
                      <a:pPr algn="ctr"/>
                      <a:r>
                        <a:rPr kumimoji="1" lang="ja-JP" altLang="en-US" dirty="0" smtClean="0"/>
                        <a:t>ｎｅｗｓ２３</a:t>
                      </a:r>
                      <a:endParaRPr kumimoji="1" lang="en-US" altLang="ja-JP" dirty="0"/>
                    </a:p>
                    <a:p>
                      <a:pPr algn="ctr"/>
                      <a:r>
                        <a:rPr kumimoji="1" lang="ja-JP" altLang="en-US" dirty="0"/>
                        <a:t>プロジェクト展開</a:t>
                      </a:r>
                    </a:p>
                  </a:txBody>
                  <a:tcPr anchor="ctr">
                    <a:solidFill>
                      <a:srgbClr val="EFB7E8"/>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a:endParaRPr kumimoji="1" lang="ja-JP" altLang="en-US" dirty="0"/>
                    </a:p>
                  </a:txBody>
                  <a:tcPr anchor="ctr">
                    <a:solidFill>
                      <a:schemeClr val="accent1">
                        <a:lumMod val="20000"/>
                        <a:lumOff val="80000"/>
                      </a:schemeClr>
                    </a:solidFill>
                  </a:tcPr>
                </a:tc>
                <a:tc>
                  <a:txBody>
                    <a:bodyPr/>
                    <a:lstStyle/>
                    <a:p>
                      <a:pPr algn="ctr"/>
                      <a:endParaRPr kumimoji="1" lang="en-US" altLang="ja-JP"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5"/>
                  </a:ext>
                </a:extLst>
              </a:tr>
            </a:tbl>
          </a:graphicData>
        </a:graphic>
      </p:graphicFrame>
      <p:sp>
        <p:nvSpPr>
          <p:cNvPr id="5" name="正方形/長方形 4"/>
          <p:cNvSpPr/>
          <p:nvPr/>
        </p:nvSpPr>
        <p:spPr>
          <a:xfrm>
            <a:off x="348712" y="301254"/>
            <a:ext cx="11468746" cy="976376"/>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月曜日の昼ニュースから、被災地を応援する前向きな雰囲気を醸成し、３．１１の特番に繋げます。</a:t>
            </a:r>
            <a:endParaRPr lang="en-US" altLang="ja-JP" sz="2000" dirty="0">
              <a:solidFill>
                <a:schemeClr val="tx1"/>
              </a:solidFill>
            </a:endParaRPr>
          </a:p>
          <a:p>
            <a:r>
              <a:rPr lang="ja-JP" altLang="en-US" sz="2000" dirty="0">
                <a:solidFill>
                  <a:schemeClr val="tx1"/>
                </a:solidFill>
              </a:rPr>
              <a:t>各番組共通のバンパー、音楽、サイドスーパーなどで、一体感を出していきます。</a:t>
            </a:r>
            <a:endParaRPr lang="en-US" altLang="ja-JP" sz="2000" dirty="0">
              <a:solidFill>
                <a:schemeClr val="tx1"/>
              </a:solidFill>
            </a:endParaRPr>
          </a:p>
        </p:txBody>
      </p:sp>
    </p:spTree>
    <p:extLst>
      <p:ext uri="{BB962C8B-B14F-4D97-AF65-F5344CB8AC3E}">
        <p14:creationId xmlns:p14="http://schemas.microsoft.com/office/powerpoint/2010/main" val="2497407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337443" y="2310338"/>
            <a:ext cx="11433520" cy="955390"/>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東北で新たな挑戦をする若き起業家たちに密着。課題の解決策を見出して</a:t>
            </a:r>
            <a:r>
              <a:rPr lang="ja-JP" altLang="en-US" sz="2400" dirty="0" smtClean="0">
                <a:solidFill>
                  <a:schemeClr val="tx1"/>
                </a:solidFill>
              </a:rPr>
              <a:t>いく</a:t>
            </a:r>
            <a:endParaRPr lang="en-US" altLang="ja-JP" sz="2400" dirty="0" smtClean="0">
              <a:solidFill>
                <a:schemeClr val="tx1"/>
              </a:solidFill>
            </a:endParaRPr>
          </a:p>
          <a:p>
            <a:r>
              <a:rPr lang="ja-JP" altLang="en-US" sz="2400" dirty="0" smtClean="0">
                <a:solidFill>
                  <a:schemeClr val="tx1"/>
                </a:solidFill>
              </a:rPr>
              <a:t>彼ら</a:t>
            </a:r>
            <a:r>
              <a:rPr lang="ja-JP" altLang="en-US" sz="2400" dirty="0">
                <a:solidFill>
                  <a:schemeClr val="tx1"/>
                </a:solidFill>
              </a:rPr>
              <a:t>を応援する「ポジティブジャーナリズム」を前面に押し出していく。</a:t>
            </a:r>
            <a:endParaRPr lang="en-US" altLang="ja-JP" sz="2400" dirty="0">
              <a:solidFill>
                <a:schemeClr val="tx1"/>
              </a:solidFill>
            </a:endParaRPr>
          </a:p>
        </p:txBody>
      </p:sp>
      <p:sp>
        <p:nvSpPr>
          <p:cNvPr id="7" name="正方形/長方形 6"/>
          <p:cNvSpPr/>
          <p:nvPr/>
        </p:nvSpPr>
        <p:spPr>
          <a:xfrm>
            <a:off x="309169" y="3942650"/>
            <a:ext cx="11433520" cy="961174"/>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未来の命を守るための調査報道を「調査報道２３時」で展開していく。</a:t>
            </a:r>
            <a:endParaRPr lang="en-US" altLang="ja-JP" sz="2400" dirty="0">
              <a:solidFill>
                <a:schemeClr val="tx1"/>
              </a:solidFill>
            </a:endParaRPr>
          </a:p>
          <a:p>
            <a:r>
              <a:rPr lang="ja-JP" altLang="en-US" sz="2400" dirty="0">
                <a:solidFill>
                  <a:schemeClr val="tx1"/>
                </a:solidFill>
              </a:rPr>
              <a:t>また、</a:t>
            </a:r>
            <a:r>
              <a:rPr lang="en-US" altLang="ja-JP" sz="2400" dirty="0">
                <a:solidFill>
                  <a:schemeClr val="tx1"/>
                </a:solidFill>
              </a:rPr>
              <a:t>JNN</a:t>
            </a:r>
            <a:r>
              <a:rPr lang="ja-JP" altLang="en-US" sz="2400" dirty="0">
                <a:solidFill>
                  <a:schemeClr val="tx1"/>
                </a:solidFill>
              </a:rPr>
              <a:t>の記者目線で、被災地の１１年を追う企画も考えていく。</a:t>
            </a:r>
            <a:endParaRPr lang="en-US" altLang="ja-JP" sz="2400" dirty="0">
              <a:solidFill>
                <a:schemeClr val="tx1"/>
              </a:solidFill>
            </a:endParaRPr>
          </a:p>
        </p:txBody>
      </p:sp>
      <p:sp>
        <p:nvSpPr>
          <p:cNvPr id="5" name="正方形/長方形 4"/>
          <p:cNvSpPr/>
          <p:nvPr/>
        </p:nvSpPr>
        <p:spPr>
          <a:xfrm>
            <a:off x="340495" y="1871545"/>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400" dirty="0">
                <a:solidFill>
                  <a:schemeClr val="tx1"/>
                </a:solidFill>
              </a:rPr>
              <a:t>8</a:t>
            </a:r>
            <a:r>
              <a:rPr lang="ja-JP" altLang="en-US" sz="2400" dirty="0">
                <a:solidFill>
                  <a:schemeClr val="tx1"/>
                </a:solidFill>
              </a:rPr>
              <a:t>日</a:t>
            </a:r>
            <a:r>
              <a:rPr lang="en-US" altLang="ja-JP" sz="2400" dirty="0">
                <a:solidFill>
                  <a:schemeClr val="tx1"/>
                </a:solidFill>
              </a:rPr>
              <a:t>(</a:t>
            </a:r>
            <a:r>
              <a:rPr lang="ja-JP" altLang="en-US" sz="2400" dirty="0">
                <a:solidFill>
                  <a:schemeClr val="tx1"/>
                </a:solidFill>
              </a:rPr>
              <a:t>月</a:t>
            </a:r>
            <a:r>
              <a:rPr lang="en-US" altLang="ja-JP" sz="2400" dirty="0">
                <a:solidFill>
                  <a:schemeClr val="tx1"/>
                </a:solidFill>
              </a:rPr>
              <a:t>)</a:t>
            </a:r>
            <a:r>
              <a:rPr lang="ja-JP" altLang="en-US" sz="2400" dirty="0">
                <a:solidFill>
                  <a:schemeClr val="tx1"/>
                </a:solidFill>
              </a:rPr>
              <a:t>～</a:t>
            </a:r>
            <a:r>
              <a:rPr lang="en-US" altLang="ja-JP" sz="2400" dirty="0">
                <a:solidFill>
                  <a:schemeClr val="tx1"/>
                </a:solidFill>
              </a:rPr>
              <a:t>1</a:t>
            </a:r>
            <a:r>
              <a:rPr lang="ja-JP" altLang="en-US" sz="2400" dirty="0">
                <a:solidFill>
                  <a:schemeClr val="tx1"/>
                </a:solidFill>
              </a:rPr>
              <a:t>１日</a:t>
            </a:r>
            <a:r>
              <a:rPr lang="en-US" altLang="ja-JP" sz="2400" dirty="0">
                <a:solidFill>
                  <a:schemeClr val="tx1"/>
                </a:solidFill>
              </a:rPr>
              <a:t>(</a:t>
            </a:r>
            <a:r>
              <a:rPr lang="ja-JP" altLang="en-US" sz="2400" dirty="0">
                <a:solidFill>
                  <a:schemeClr val="tx1"/>
                </a:solidFill>
              </a:rPr>
              <a:t>金</a:t>
            </a:r>
            <a:r>
              <a:rPr lang="en-US" altLang="ja-JP" sz="2400" dirty="0">
                <a:solidFill>
                  <a:schemeClr val="tx1"/>
                </a:solidFill>
              </a:rPr>
              <a:t>)</a:t>
            </a:r>
            <a:r>
              <a:rPr lang="ja-JP" altLang="en-US" sz="2400" dirty="0">
                <a:solidFill>
                  <a:schemeClr val="tx1"/>
                </a:solidFill>
              </a:rPr>
              <a:t> </a:t>
            </a:r>
            <a:r>
              <a:rPr lang="ja-JP" altLang="en-US" sz="2400" dirty="0" smtClean="0">
                <a:solidFill>
                  <a:schemeClr val="tx1"/>
                </a:solidFill>
              </a:rPr>
              <a:t>Ｎスタ</a:t>
            </a:r>
            <a:endParaRPr lang="en-US" altLang="ja-JP" sz="2400" dirty="0">
              <a:solidFill>
                <a:schemeClr val="tx1"/>
              </a:solidFill>
            </a:endParaRPr>
          </a:p>
        </p:txBody>
      </p:sp>
      <p:sp>
        <p:nvSpPr>
          <p:cNvPr id="9" name="正方形/長方形 8"/>
          <p:cNvSpPr/>
          <p:nvPr/>
        </p:nvSpPr>
        <p:spPr>
          <a:xfrm>
            <a:off x="314194" y="3527774"/>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400" dirty="0">
                <a:solidFill>
                  <a:schemeClr val="tx1"/>
                </a:solidFill>
              </a:rPr>
              <a:t>8</a:t>
            </a:r>
            <a:r>
              <a:rPr lang="ja-JP" altLang="en-US" sz="2400" dirty="0">
                <a:solidFill>
                  <a:schemeClr val="tx1"/>
                </a:solidFill>
              </a:rPr>
              <a:t>日</a:t>
            </a:r>
            <a:r>
              <a:rPr lang="en-US" altLang="ja-JP" sz="2400" dirty="0">
                <a:solidFill>
                  <a:schemeClr val="tx1"/>
                </a:solidFill>
              </a:rPr>
              <a:t>(</a:t>
            </a:r>
            <a:r>
              <a:rPr lang="ja-JP" altLang="en-US" sz="2400" dirty="0">
                <a:solidFill>
                  <a:schemeClr val="tx1"/>
                </a:solidFill>
              </a:rPr>
              <a:t>月</a:t>
            </a:r>
            <a:r>
              <a:rPr lang="en-US" altLang="ja-JP" sz="2400" dirty="0">
                <a:solidFill>
                  <a:schemeClr val="tx1"/>
                </a:solidFill>
              </a:rPr>
              <a:t>)</a:t>
            </a:r>
            <a:r>
              <a:rPr lang="ja-JP" altLang="en-US" sz="2400" dirty="0">
                <a:solidFill>
                  <a:schemeClr val="tx1"/>
                </a:solidFill>
              </a:rPr>
              <a:t>～</a:t>
            </a:r>
            <a:r>
              <a:rPr lang="en-US" altLang="ja-JP" sz="2400" dirty="0">
                <a:solidFill>
                  <a:schemeClr val="tx1"/>
                </a:solidFill>
              </a:rPr>
              <a:t>1</a:t>
            </a:r>
            <a:r>
              <a:rPr lang="ja-JP" altLang="en-US" sz="2400" dirty="0">
                <a:solidFill>
                  <a:schemeClr val="tx1"/>
                </a:solidFill>
              </a:rPr>
              <a:t>１日</a:t>
            </a:r>
            <a:r>
              <a:rPr lang="en-US" altLang="ja-JP" sz="2400" dirty="0">
                <a:solidFill>
                  <a:schemeClr val="tx1"/>
                </a:solidFill>
              </a:rPr>
              <a:t>(</a:t>
            </a:r>
            <a:r>
              <a:rPr lang="ja-JP" altLang="en-US" sz="2400" dirty="0">
                <a:solidFill>
                  <a:schemeClr val="tx1"/>
                </a:solidFill>
              </a:rPr>
              <a:t>金</a:t>
            </a:r>
            <a:r>
              <a:rPr lang="en-US" altLang="ja-JP" sz="2400" dirty="0">
                <a:solidFill>
                  <a:schemeClr val="tx1"/>
                </a:solidFill>
              </a:rPr>
              <a:t>)</a:t>
            </a:r>
            <a:r>
              <a:rPr lang="ja-JP" altLang="en-US" sz="2400" dirty="0">
                <a:solidFill>
                  <a:schemeClr val="tx1"/>
                </a:solidFill>
              </a:rPr>
              <a:t> </a:t>
            </a:r>
            <a:r>
              <a:rPr lang="ja-JP" altLang="en-US" sz="2400" dirty="0" smtClean="0">
                <a:solidFill>
                  <a:schemeClr val="tx1"/>
                </a:solidFill>
              </a:rPr>
              <a:t>ＮＥＷＳ２３</a:t>
            </a:r>
            <a:endParaRPr lang="en-US" altLang="ja-JP" sz="2400" dirty="0">
              <a:solidFill>
                <a:schemeClr val="tx1"/>
              </a:solidFill>
            </a:endParaRPr>
          </a:p>
        </p:txBody>
      </p:sp>
      <p:sp>
        <p:nvSpPr>
          <p:cNvPr id="8" name="正方形/長方形 7"/>
          <p:cNvSpPr/>
          <p:nvPr/>
        </p:nvSpPr>
        <p:spPr>
          <a:xfrm>
            <a:off x="317247" y="788745"/>
            <a:ext cx="11433520" cy="860301"/>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ＪＮＮ各局が地元局ならではの密着取材で制作する企画を放送</a:t>
            </a:r>
            <a:r>
              <a:rPr lang="ja-JP" altLang="en-US" sz="2400" dirty="0" smtClean="0">
                <a:solidFill>
                  <a:schemeClr val="tx1"/>
                </a:solidFill>
              </a:rPr>
              <a:t>。</a:t>
            </a:r>
            <a:endParaRPr lang="en-US" altLang="ja-JP" sz="2400" dirty="0" smtClean="0">
              <a:solidFill>
                <a:schemeClr val="tx1"/>
              </a:solidFill>
            </a:endParaRPr>
          </a:p>
          <a:p>
            <a:r>
              <a:rPr lang="ja-JP" altLang="en-US" sz="2400" dirty="0" smtClean="0">
                <a:solidFill>
                  <a:schemeClr val="tx1"/>
                </a:solidFill>
              </a:rPr>
              <a:t>人々</a:t>
            </a:r>
            <a:r>
              <a:rPr lang="ja-JP" altLang="en-US" sz="2400" dirty="0">
                <a:solidFill>
                  <a:schemeClr val="tx1"/>
                </a:solidFill>
              </a:rPr>
              <a:t>の心に寄り添うような企画を揃えていく。</a:t>
            </a:r>
            <a:endParaRPr lang="en-US" altLang="ja-JP" sz="2400" dirty="0">
              <a:solidFill>
                <a:schemeClr val="tx1"/>
              </a:solidFill>
            </a:endParaRPr>
          </a:p>
        </p:txBody>
      </p:sp>
      <p:sp>
        <p:nvSpPr>
          <p:cNvPr id="10" name="正方形/長方形 9"/>
          <p:cNvSpPr/>
          <p:nvPr/>
        </p:nvSpPr>
        <p:spPr>
          <a:xfrm>
            <a:off x="314194" y="352540"/>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７日</a:t>
            </a:r>
            <a:r>
              <a:rPr lang="en-US" altLang="ja-JP" sz="2400" dirty="0">
                <a:solidFill>
                  <a:schemeClr val="tx1"/>
                </a:solidFill>
              </a:rPr>
              <a:t>(</a:t>
            </a:r>
            <a:r>
              <a:rPr lang="ja-JP" altLang="en-US" sz="2400" dirty="0">
                <a:solidFill>
                  <a:schemeClr val="tx1"/>
                </a:solidFill>
              </a:rPr>
              <a:t>月</a:t>
            </a:r>
            <a:r>
              <a:rPr lang="en-US" altLang="ja-JP" sz="2400" dirty="0">
                <a:solidFill>
                  <a:schemeClr val="tx1"/>
                </a:solidFill>
              </a:rPr>
              <a:t>)</a:t>
            </a:r>
            <a:r>
              <a:rPr lang="ja-JP" altLang="en-US" sz="2400" dirty="0">
                <a:solidFill>
                  <a:schemeClr val="tx1"/>
                </a:solidFill>
              </a:rPr>
              <a:t>～</a:t>
            </a:r>
            <a:r>
              <a:rPr lang="en-US" altLang="ja-JP" sz="2400" dirty="0">
                <a:solidFill>
                  <a:schemeClr val="tx1"/>
                </a:solidFill>
              </a:rPr>
              <a:t>11</a:t>
            </a:r>
            <a:r>
              <a:rPr lang="ja-JP" altLang="en-US" sz="2400" dirty="0">
                <a:solidFill>
                  <a:schemeClr val="tx1"/>
                </a:solidFill>
              </a:rPr>
              <a:t>日</a:t>
            </a:r>
            <a:r>
              <a:rPr lang="en-US" altLang="ja-JP" sz="2400" dirty="0">
                <a:solidFill>
                  <a:schemeClr val="tx1"/>
                </a:solidFill>
              </a:rPr>
              <a:t>(</a:t>
            </a:r>
            <a:r>
              <a:rPr lang="ja-JP" altLang="en-US" sz="2400" dirty="0">
                <a:solidFill>
                  <a:schemeClr val="tx1"/>
                </a:solidFill>
              </a:rPr>
              <a:t>金</a:t>
            </a:r>
            <a:r>
              <a:rPr lang="en-US" altLang="ja-JP" sz="2400" dirty="0">
                <a:solidFill>
                  <a:schemeClr val="tx1"/>
                </a:solidFill>
              </a:rPr>
              <a:t>)</a:t>
            </a:r>
            <a:r>
              <a:rPr lang="ja-JP" altLang="en-US" sz="2400" dirty="0">
                <a:solidFill>
                  <a:schemeClr val="tx1"/>
                </a:solidFill>
              </a:rPr>
              <a:t>ＪＮＮ昼ニュース／１３日（日）</a:t>
            </a:r>
            <a:r>
              <a:rPr lang="ja-JP" altLang="en-US" sz="2400" dirty="0" smtClean="0">
                <a:solidFill>
                  <a:schemeClr val="tx1"/>
                </a:solidFill>
              </a:rPr>
              <a:t>Ｎスタ</a:t>
            </a:r>
            <a:endParaRPr lang="en-US" altLang="ja-JP" sz="2400" dirty="0">
              <a:solidFill>
                <a:schemeClr val="tx1"/>
              </a:solidFill>
            </a:endParaRPr>
          </a:p>
        </p:txBody>
      </p:sp>
      <p:sp>
        <p:nvSpPr>
          <p:cNvPr id="11" name="正方形/長方形 10">
            <a:extLst>
              <a:ext uri="{FF2B5EF4-FFF2-40B4-BE49-F238E27FC236}">
                <a16:creationId xmlns="" xmlns:a16="http://schemas.microsoft.com/office/drawing/2014/main" id="{DCAB5F08-6DCD-4459-B284-FAC7A2278774}"/>
              </a:ext>
            </a:extLst>
          </p:cNvPr>
          <p:cNvSpPr/>
          <p:nvPr/>
        </p:nvSpPr>
        <p:spPr>
          <a:xfrm>
            <a:off x="301413" y="5640817"/>
            <a:ext cx="11433520" cy="693462"/>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企画リサーチ中。</a:t>
            </a:r>
            <a:endParaRPr lang="ja-JP" altLang="en-US" dirty="0">
              <a:solidFill>
                <a:schemeClr val="tx1"/>
              </a:solidFill>
            </a:endParaRPr>
          </a:p>
        </p:txBody>
      </p:sp>
      <p:sp>
        <p:nvSpPr>
          <p:cNvPr id="12" name="正方形/長方形 11">
            <a:extLst>
              <a:ext uri="{FF2B5EF4-FFF2-40B4-BE49-F238E27FC236}">
                <a16:creationId xmlns="" xmlns:a16="http://schemas.microsoft.com/office/drawing/2014/main" id="{279D61A1-9D5A-46B8-AD41-3DE16D792E14}"/>
              </a:ext>
            </a:extLst>
          </p:cNvPr>
          <p:cNvSpPr/>
          <p:nvPr/>
        </p:nvSpPr>
        <p:spPr>
          <a:xfrm>
            <a:off x="301354" y="5204410"/>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１２日（土）報道特集／１３日（日）サンデーモーニング</a:t>
            </a:r>
            <a:endParaRPr lang="en-US" altLang="ja-JP" sz="2400" dirty="0">
              <a:solidFill>
                <a:schemeClr val="tx1"/>
              </a:solidFill>
            </a:endParaRPr>
          </a:p>
        </p:txBody>
      </p:sp>
    </p:spTree>
    <p:extLst>
      <p:ext uri="{BB962C8B-B14F-4D97-AF65-F5344CB8AC3E}">
        <p14:creationId xmlns:p14="http://schemas.microsoft.com/office/powerpoint/2010/main" val="3620618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340495" y="620566"/>
            <a:ext cx="11627249" cy="5990089"/>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smtClean="0">
              <a:solidFill>
                <a:schemeClr val="tx1"/>
              </a:solidFill>
            </a:endParaRPr>
          </a:p>
          <a:p>
            <a:endParaRPr lang="en-US" altLang="ja-JP" dirty="0">
              <a:solidFill>
                <a:schemeClr val="tx1"/>
              </a:solidFill>
            </a:endParaRPr>
          </a:p>
          <a:p>
            <a:r>
              <a:rPr lang="ja-JP" altLang="en-US" sz="2400" dirty="0" smtClean="0">
                <a:solidFill>
                  <a:schemeClr val="tx1"/>
                </a:solidFill>
              </a:rPr>
              <a:t>特番テーマ</a:t>
            </a:r>
            <a:r>
              <a:rPr lang="ja-JP" altLang="en-US" sz="2400" dirty="0" smtClean="0">
                <a:solidFill>
                  <a:srgbClr val="FF0000"/>
                </a:solidFill>
              </a:rPr>
              <a:t>「</a:t>
            </a:r>
            <a:r>
              <a:rPr lang="ja-JP" altLang="en-US" sz="2400" dirty="0">
                <a:solidFill>
                  <a:srgbClr val="FF0000"/>
                </a:solidFill>
              </a:rPr>
              <a:t>震災復興に、ＳＤＧｓの視点を</a:t>
            </a:r>
            <a:r>
              <a:rPr lang="ja-JP" altLang="en-US" sz="2400" dirty="0" smtClean="0">
                <a:solidFill>
                  <a:srgbClr val="FF0000"/>
                </a:solidFill>
              </a:rPr>
              <a:t>」</a:t>
            </a:r>
            <a:endParaRPr lang="ja-JP" altLang="en-US" sz="2400" dirty="0">
              <a:solidFill>
                <a:schemeClr val="tx1"/>
              </a:solidFill>
            </a:endParaRPr>
          </a:p>
          <a:p>
            <a:endParaRPr lang="en-US" altLang="ja-JP" dirty="0" smtClean="0">
              <a:solidFill>
                <a:schemeClr val="tx1"/>
              </a:solidFill>
            </a:endParaRPr>
          </a:p>
          <a:p>
            <a:r>
              <a:rPr lang="ja-JP" altLang="en-US" dirty="0" smtClean="0">
                <a:solidFill>
                  <a:schemeClr val="tx1"/>
                </a:solidFill>
              </a:rPr>
              <a:t>ゼロ</a:t>
            </a:r>
            <a:r>
              <a:rPr lang="ja-JP" altLang="en-US" dirty="0">
                <a:solidFill>
                  <a:schemeClr val="tx1"/>
                </a:solidFill>
              </a:rPr>
              <a:t>からの出発だからこそ、新しいコトに挑戦できる。</a:t>
            </a:r>
          </a:p>
          <a:p>
            <a:r>
              <a:rPr lang="ja-JP" altLang="en-US" dirty="0" smtClean="0">
                <a:solidFill>
                  <a:schemeClr val="tx1"/>
                </a:solidFill>
              </a:rPr>
              <a:t>東北から</a:t>
            </a:r>
            <a:r>
              <a:rPr lang="ja-JP" altLang="en-US" dirty="0" smtClean="0">
                <a:solidFill>
                  <a:srgbClr val="FF0000"/>
                </a:solidFill>
              </a:rPr>
              <a:t>持続可能</a:t>
            </a:r>
            <a:r>
              <a:rPr lang="ja-JP" altLang="en-US" dirty="0" smtClean="0">
                <a:solidFill>
                  <a:schemeClr val="tx1"/>
                </a:solidFill>
              </a:rPr>
              <a:t>な社会を作っていこう。</a:t>
            </a:r>
            <a:endParaRPr lang="en-US" altLang="ja-JP" dirty="0" smtClean="0">
              <a:solidFill>
                <a:schemeClr val="tx1"/>
              </a:solidFill>
            </a:endParaRPr>
          </a:p>
          <a:p>
            <a:r>
              <a:rPr lang="ja-JP" altLang="en-US" dirty="0" smtClean="0">
                <a:solidFill>
                  <a:schemeClr val="tx1"/>
                </a:solidFill>
              </a:rPr>
              <a:t>そんな前向きな動きを見つめる</a:t>
            </a:r>
            <a:r>
              <a:rPr lang="ja-JP" altLang="en-US" dirty="0" smtClean="0">
                <a:solidFill>
                  <a:srgbClr val="FF0000"/>
                </a:solidFill>
              </a:rPr>
              <a:t>ポジティブジャーナリズム</a:t>
            </a:r>
            <a:r>
              <a:rPr lang="ja-JP" altLang="en-US" dirty="0" smtClean="0">
                <a:solidFill>
                  <a:schemeClr val="tx1"/>
                </a:solidFill>
              </a:rPr>
              <a:t>。</a:t>
            </a:r>
            <a:endParaRPr lang="en-US" altLang="ja-JP" dirty="0" smtClean="0">
              <a:solidFill>
                <a:schemeClr val="tx1"/>
              </a:solidFill>
            </a:endParaRPr>
          </a:p>
          <a:p>
            <a:endParaRPr lang="en-US" altLang="ja-JP" dirty="0">
              <a:solidFill>
                <a:schemeClr val="tx1"/>
              </a:solidFill>
            </a:endParaRPr>
          </a:p>
          <a:p>
            <a:r>
              <a:rPr lang="en-US" altLang="ja-JP" sz="2000" dirty="0">
                <a:solidFill>
                  <a:schemeClr val="tx1"/>
                </a:solidFill>
              </a:rPr>
              <a:t>【</a:t>
            </a:r>
            <a:r>
              <a:rPr lang="ja-JP" altLang="en-US" sz="2000" dirty="0">
                <a:solidFill>
                  <a:srgbClr val="FF0000"/>
                </a:solidFill>
              </a:rPr>
              <a:t>震災復興</a:t>
            </a:r>
            <a:r>
              <a:rPr lang="en-US" altLang="ja-JP" sz="2000" dirty="0">
                <a:solidFill>
                  <a:srgbClr val="FF0000"/>
                </a:solidFill>
              </a:rPr>
              <a:t>×SDG</a:t>
            </a:r>
            <a:r>
              <a:rPr lang="ja-JP" altLang="en-US" sz="2000" dirty="0">
                <a:solidFill>
                  <a:srgbClr val="FF0000"/>
                </a:solidFill>
              </a:rPr>
              <a:t>ｓ①</a:t>
            </a:r>
            <a:r>
              <a:rPr lang="ja-JP" altLang="en-US" sz="2000" dirty="0">
                <a:solidFill>
                  <a:schemeClr val="tx1"/>
                </a:solidFill>
              </a:rPr>
              <a:t>　被災地に芽生えた</a:t>
            </a:r>
            <a:r>
              <a:rPr lang="ja-JP" altLang="en-US" sz="2000" dirty="0" smtClean="0">
                <a:solidFill>
                  <a:schemeClr val="tx1"/>
                </a:solidFill>
              </a:rPr>
              <a:t>新</a:t>
            </a:r>
            <a:r>
              <a:rPr lang="ja-JP" altLang="en-US" sz="2000" dirty="0">
                <a:solidFill>
                  <a:schemeClr val="tx1"/>
                </a:solidFill>
              </a:rPr>
              <a:t>たな</a:t>
            </a:r>
            <a:r>
              <a:rPr lang="ja-JP" altLang="en-US" sz="2000" dirty="0" smtClean="0">
                <a:solidFill>
                  <a:schemeClr val="tx1"/>
                </a:solidFill>
              </a:rPr>
              <a:t>息吹</a:t>
            </a:r>
            <a:r>
              <a:rPr lang="en-US" altLang="ja-JP" sz="2000" dirty="0">
                <a:solidFill>
                  <a:schemeClr val="tx1"/>
                </a:solidFill>
              </a:rPr>
              <a:t>】</a:t>
            </a:r>
          </a:p>
          <a:p>
            <a:r>
              <a:rPr lang="ja-JP" altLang="en-US" dirty="0">
                <a:solidFill>
                  <a:schemeClr val="tx1"/>
                </a:solidFill>
              </a:rPr>
              <a:t>　震災発生当時、小中学生だった若者が、いま、東北から新しい生き方、新しい街づくりを提案している。</a:t>
            </a:r>
            <a:endParaRPr lang="en-US" altLang="ja-JP" dirty="0">
              <a:solidFill>
                <a:schemeClr val="tx1"/>
              </a:solidFill>
            </a:endParaRPr>
          </a:p>
          <a:p>
            <a:r>
              <a:rPr lang="ja-JP" altLang="en-US" dirty="0">
                <a:solidFill>
                  <a:schemeClr val="tx1"/>
                </a:solidFill>
              </a:rPr>
              <a:t>　グルメや観光といった要素を織り交ぜながら、前向きなネタを鋭意リサーチ中。</a:t>
            </a:r>
            <a:endParaRPr lang="en-US" altLang="ja-JP" dirty="0">
              <a:solidFill>
                <a:schemeClr val="tx1"/>
              </a:solidFill>
            </a:endParaRPr>
          </a:p>
          <a:p>
            <a:r>
              <a:rPr lang="ja-JP" altLang="en-US" dirty="0" smtClean="0">
                <a:solidFill>
                  <a:schemeClr val="tx1"/>
                </a:solidFill>
              </a:rPr>
              <a:t>　・原発事故で全て</a:t>
            </a:r>
            <a:r>
              <a:rPr lang="ja-JP" altLang="en-US" dirty="0">
                <a:solidFill>
                  <a:schemeClr val="tx1"/>
                </a:solidFill>
              </a:rPr>
              <a:t>が</a:t>
            </a:r>
            <a:r>
              <a:rPr lang="ja-JP" altLang="en-US" dirty="0" smtClean="0">
                <a:solidFill>
                  <a:schemeClr val="tx1"/>
                </a:solidFill>
              </a:rPr>
              <a:t>失われた街を「</a:t>
            </a:r>
            <a:r>
              <a:rPr lang="ja-JP" altLang="en-US" dirty="0">
                <a:solidFill>
                  <a:schemeClr val="tx1"/>
                </a:solidFill>
              </a:rPr>
              <a:t>挑戦する</a:t>
            </a:r>
            <a:r>
              <a:rPr lang="ja-JP" altLang="en-US" dirty="0" smtClean="0">
                <a:solidFill>
                  <a:schemeClr val="tx1"/>
                </a:solidFill>
              </a:rPr>
              <a:t>若者起業家が集う街」によみがえらせた男性。（写真）</a:t>
            </a:r>
            <a:endParaRPr lang="en-US" altLang="ja-JP" dirty="0">
              <a:solidFill>
                <a:schemeClr val="tx1"/>
              </a:solidFill>
            </a:endParaRPr>
          </a:p>
          <a:p>
            <a:r>
              <a:rPr lang="ja-JP" altLang="en-US" dirty="0" smtClean="0">
                <a:solidFill>
                  <a:schemeClr val="tx1"/>
                </a:solidFill>
              </a:rPr>
              <a:t>　・</a:t>
            </a:r>
            <a:r>
              <a:rPr lang="ja-JP" altLang="en-US" dirty="0">
                <a:solidFill>
                  <a:schemeClr val="tx1"/>
                </a:solidFill>
              </a:rPr>
              <a:t>次の１０００年を描く発酵文化</a:t>
            </a:r>
            <a:r>
              <a:rPr lang="ja-JP" altLang="en-US" dirty="0" smtClean="0">
                <a:solidFill>
                  <a:schemeClr val="tx1"/>
                </a:solidFill>
              </a:rPr>
              <a:t>を目指し「クラフト酒」を造る酒蔵</a:t>
            </a:r>
            <a:r>
              <a:rPr lang="ja-JP" altLang="en-US" dirty="0">
                <a:solidFill>
                  <a:schemeClr val="tx1"/>
                </a:solidFill>
              </a:rPr>
              <a:t>を</a:t>
            </a:r>
            <a:r>
              <a:rPr lang="ja-JP" altLang="en-US" dirty="0" smtClean="0">
                <a:solidFill>
                  <a:schemeClr val="tx1"/>
                </a:solidFill>
              </a:rPr>
              <a:t>立ち上げた男性。（写真）</a:t>
            </a:r>
            <a:endParaRPr lang="en-US" altLang="ja-JP" dirty="0">
              <a:solidFill>
                <a:schemeClr val="tx1"/>
              </a:solidFill>
            </a:endParaRPr>
          </a:p>
          <a:p>
            <a:r>
              <a:rPr lang="ja-JP" altLang="en-US" dirty="0" smtClean="0">
                <a:solidFill>
                  <a:schemeClr val="tx1"/>
                </a:solidFill>
              </a:rPr>
              <a:t>　・</a:t>
            </a:r>
            <a:r>
              <a:rPr lang="ja-JP" altLang="en-US" dirty="0">
                <a:solidFill>
                  <a:schemeClr val="tx1"/>
                </a:solidFill>
              </a:rPr>
              <a:t>気仙沼で廃棄漁網を使って環境に優しいアパレルブランドを立ちあげた若者</a:t>
            </a:r>
            <a:r>
              <a:rPr lang="ja-JP" altLang="en-US" dirty="0" smtClean="0">
                <a:solidFill>
                  <a:schemeClr val="tx1"/>
                </a:solidFill>
              </a:rPr>
              <a:t>。</a:t>
            </a:r>
            <a:endParaRPr lang="en-US" altLang="ja-JP" dirty="0">
              <a:solidFill>
                <a:schemeClr val="tx1"/>
              </a:solidFill>
            </a:endParaRPr>
          </a:p>
          <a:p>
            <a:r>
              <a:rPr lang="ja-JP" altLang="en-US" dirty="0" smtClean="0">
                <a:solidFill>
                  <a:schemeClr val="tx1"/>
                </a:solidFill>
              </a:rPr>
              <a:t>　・２０歳、南三陸</a:t>
            </a:r>
            <a:r>
              <a:rPr lang="ja-JP" altLang="en-US" dirty="0">
                <a:solidFill>
                  <a:schemeClr val="tx1"/>
                </a:solidFill>
              </a:rPr>
              <a:t>に単身</a:t>
            </a:r>
            <a:r>
              <a:rPr lang="ja-JP" altLang="en-US" dirty="0" smtClean="0">
                <a:solidFill>
                  <a:schemeClr val="tx1"/>
                </a:solidFill>
              </a:rPr>
              <a:t>戻り果樹</a:t>
            </a:r>
            <a:r>
              <a:rPr lang="ja-JP" altLang="en-US" dirty="0">
                <a:solidFill>
                  <a:schemeClr val="tx1"/>
                </a:solidFill>
              </a:rPr>
              <a:t>園を開こうと奮闘する</a:t>
            </a:r>
            <a:r>
              <a:rPr lang="ja-JP" altLang="en-US" dirty="0" smtClean="0">
                <a:solidFill>
                  <a:schemeClr val="tx1"/>
                </a:solidFill>
              </a:rPr>
              <a:t>女性と、タダで畑を貸した高齢の農家。（写真）</a:t>
            </a:r>
            <a:endParaRPr lang="en-US" altLang="ja-JP" dirty="0" smtClean="0">
              <a:solidFill>
                <a:schemeClr val="tx1"/>
              </a:solidFill>
            </a:endParaRPr>
          </a:p>
          <a:p>
            <a:r>
              <a:rPr lang="ja-JP" altLang="en-US" dirty="0">
                <a:solidFill>
                  <a:schemeClr val="tx1"/>
                </a:solidFill>
              </a:rPr>
              <a:t>　</a:t>
            </a:r>
            <a:r>
              <a:rPr lang="ja-JP" altLang="en-US" dirty="0" smtClean="0">
                <a:solidFill>
                  <a:schemeClr val="tx1"/>
                </a:solidFill>
              </a:rPr>
              <a:t>・「水を運ぶ少年」として当時の写真が有名になった男性。故郷・気仙沼で理学療法士をやるため勉強中。</a:t>
            </a:r>
            <a:endParaRPr lang="en-US" altLang="ja-JP" dirty="0" smtClean="0">
              <a:solidFill>
                <a:schemeClr val="tx1"/>
              </a:solidFill>
            </a:endParaRPr>
          </a:p>
          <a:p>
            <a:r>
              <a:rPr lang="ja-JP" altLang="en-US" dirty="0">
                <a:solidFill>
                  <a:schemeClr val="tx1"/>
                </a:solidFill>
              </a:rPr>
              <a:t>　</a:t>
            </a:r>
            <a:r>
              <a:rPr lang="ja-JP" altLang="en-US" dirty="0" smtClean="0">
                <a:solidFill>
                  <a:schemeClr val="tx1"/>
                </a:solidFill>
              </a:rPr>
              <a:t>　「あのとき足が悪くて逃げ遅れた高齢者がいた」。（写真）</a:t>
            </a:r>
            <a:endParaRPr lang="en-US" altLang="ja-JP" dirty="0" smtClean="0">
              <a:solidFill>
                <a:schemeClr val="tx1"/>
              </a:solidFill>
            </a:endParaRPr>
          </a:p>
          <a:p>
            <a:r>
              <a:rPr lang="ja-JP" altLang="en-US" dirty="0">
                <a:solidFill>
                  <a:schemeClr val="tx1"/>
                </a:solidFill>
              </a:rPr>
              <a:t>　</a:t>
            </a:r>
            <a:r>
              <a:rPr lang="ja-JP" altLang="en-US" dirty="0" smtClean="0">
                <a:solidFill>
                  <a:schemeClr val="tx1"/>
                </a:solidFill>
              </a:rPr>
              <a:t>・壊滅的被害を受けた漁港で、祖父の背中を追い、漁師になった少年の</a:t>
            </a:r>
            <a:r>
              <a:rPr lang="ja-JP" altLang="en-US" dirty="0">
                <a:solidFill>
                  <a:schemeClr val="tx1"/>
                </a:solidFill>
              </a:rPr>
              <a:t>今</a:t>
            </a:r>
            <a:r>
              <a:rPr lang="ja-JP" altLang="en-US" dirty="0" smtClean="0">
                <a:solidFill>
                  <a:schemeClr val="tx1"/>
                </a:solidFill>
              </a:rPr>
              <a:t>は？</a:t>
            </a:r>
            <a:endParaRPr lang="en-US" altLang="ja-JP" dirty="0" smtClean="0">
              <a:solidFill>
                <a:schemeClr val="tx1"/>
              </a:solidFill>
            </a:endParaRPr>
          </a:p>
          <a:p>
            <a:r>
              <a:rPr lang="ja-JP" altLang="en-US" dirty="0">
                <a:solidFill>
                  <a:schemeClr val="tx1"/>
                </a:solidFill>
              </a:rPr>
              <a:t>　</a:t>
            </a:r>
            <a:r>
              <a:rPr lang="ja-JP" altLang="en-US" dirty="0" smtClean="0">
                <a:solidFill>
                  <a:schemeClr val="tx1"/>
                </a:solidFill>
              </a:rPr>
              <a:t>・サンドウィッチマンが支援に訪れた避難所で抱き上げた子どもは今？　など</a:t>
            </a:r>
            <a:endParaRPr lang="en-US" altLang="ja-JP" dirty="0" smtClean="0">
              <a:solidFill>
                <a:schemeClr val="tx1"/>
              </a:solidFill>
            </a:endParaRPr>
          </a:p>
          <a:p>
            <a:r>
              <a:rPr lang="ja-JP" altLang="en-US" dirty="0" smtClean="0">
                <a:solidFill>
                  <a:schemeClr val="tx1"/>
                </a:solidFill>
              </a:rPr>
              <a:t>前回</a:t>
            </a:r>
            <a:r>
              <a:rPr lang="ja-JP" altLang="en-US" dirty="0">
                <a:solidFill>
                  <a:schemeClr val="tx1"/>
                </a:solidFill>
              </a:rPr>
              <a:t>の放送</a:t>
            </a:r>
            <a:r>
              <a:rPr lang="ja-JP" altLang="en-US" dirty="0" smtClean="0">
                <a:solidFill>
                  <a:schemeClr val="tx1"/>
                </a:solidFill>
              </a:rPr>
              <a:t>でホラン千秋に</a:t>
            </a:r>
            <a:r>
              <a:rPr lang="ja-JP" altLang="en-US" dirty="0">
                <a:solidFill>
                  <a:schemeClr val="tx1"/>
                </a:solidFill>
              </a:rPr>
              <a:t>「一緒に東北に行こうよ」と</a:t>
            </a:r>
            <a:r>
              <a:rPr lang="ja-JP" altLang="en-US" dirty="0" smtClean="0">
                <a:solidFill>
                  <a:schemeClr val="tx1"/>
                </a:solidFill>
              </a:rPr>
              <a:t>呼びかけた</a:t>
            </a:r>
            <a:r>
              <a:rPr lang="ja-JP" altLang="en-US" dirty="0" smtClean="0">
                <a:solidFill>
                  <a:srgbClr val="FF0000"/>
                </a:solidFill>
              </a:rPr>
              <a:t>サンドウィッチマン</a:t>
            </a:r>
            <a:r>
              <a:rPr lang="ja-JP" altLang="en-US" dirty="0">
                <a:solidFill>
                  <a:schemeClr val="tx1"/>
                </a:solidFill>
              </a:rPr>
              <a:t>。</a:t>
            </a:r>
            <a:endParaRPr lang="en-US" altLang="ja-JP" dirty="0">
              <a:solidFill>
                <a:schemeClr val="tx1"/>
              </a:solidFill>
            </a:endParaRPr>
          </a:p>
          <a:p>
            <a:r>
              <a:rPr lang="ja-JP" altLang="en-US" dirty="0">
                <a:solidFill>
                  <a:schemeClr val="tx1"/>
                </a:solidFill>
              </a:rPr>
              <a:t>企画を実現させ、３人で「新しい息吹」が芽生えている現場を訪ねる</a:t>
            </a:r>
            <a:r>
              <a:rPr lang="ja-JP" altLang="en-US" dirty="0" smtClean="0">
                <a:solidFill>
                  <a:schemeClr val="tx1"/>
                </a:solidFill>
              </a:rPr>
              <a:t>。</a:t>
            </a:r>
            <a:endParaRPr lang="en-US" altLang="ja-JP" dirty="0" smtClean="0">
              <a:solidFill>
                <a:schemeClr val="tx1"/>
              </a:solidFill>
            </a:endParaRPr>
          </a:p>
          <a:p>
            <a:r>
              <a:rPr lang="ja-JP" altLang="en-US" dirty="0" smtClean="0">
                <a:solidFill>
                  <a:schemeClr val="tx1"/>
                </a:solidFill>
              </a:rPr>
              <a:t>また</a:t>
            </a:r>
            <a:r>
              <a:rPr lang="ja-JP" altLang="en-US" dirty="0">
                <a:solidFill>
                  <a:schemeClr val="tx1"/>
                </a:solidFill>
              </a:rPr>
              <a:t>は、前回、心のこもったナレーションで番組に花を添えた</a:t>
            </a:r>
            <a:r>
              <a:rPr lang="ja-JP" altLang="en-US" dirty="0">
                <a:solidFill>
                  <a:srgbClr val="FF0000"/>
                </a:solidFill>
              </a:rPr>
              <a:t>千葉雄大さん</a:t>
            </a:r>
            <a:r>
              <a:rPr lang="ja-JP" altLang="en-US" dirty="0">
                <a:solidFill>
                  <a:schemeClr val="tx1"/>
                </a:solidFill>
              </a:rPr>
              <a:t>と現場を訪ねる</a:t>
            </a:r>
            <a:r>
              <a:rPr lang="ja-JP" altLang="en-US" dirty="0" smtClean="0">
                <a:solidFill>
                  <a:schemeClr val="tx1"/>
                </a:solidFill>
              </a:rPr>
              <a:t>。</a:t>
            </a:r>
            <a:endParaRPr lang="en-US" altLang="ja-JP" dirty="0">
              <a:solidFill>
                <a:schemeClr val="tx1"/>
              </a:solidFill>
            </a:endParaRPr>
          </a:p>
          <a:p>
            <a:endParaRPr lang="en-US" altLang="ja-JP" dirty="0">
              <a:solidFill>
                <a:schemeClr val="tx1"/>
              </a:solidFill>
            </a:endParaRPr>
          </a:p>
          <a:p>
            <a:endParaRPr lang="en-US" altLang="ja-JP" dirty="0">
              <a:solidFill>
                <a:schemeClr val="tx1"/>
              </a:solidFill>
            </a:endParaRPr>
          </a:p>
          <a:p>
            <a:endParaRPr lang="en-US" altLang="ja-JP" dirty="0">
              <a:solidFill>
                <a:schemeClr val="tx1"/>
              </a:solidFill>
            </a:endParaRPr>
          </a:p>
        </p:txBody>
      </p:sp>
      <p:sp>
        <p:nvSpPr>
          <p:cNvPr id="5" name="正方形/長方形 4"/>
          <p:cNvSpPr/>
          <p:nvPr/>
        </p:nvSpPr>
        <p:spPr>
          <a:xfrm>
            <a:off x="340495" y="172464"/>
            <a:ext cx="11624196"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400" dirty="0">
                <a:solidFill>
                  <a:schemeClr val="tx1"/>
                </a:solidFill>
              </a:rPr>
              <a:t>11</a:t>
            </a:r>
            <a:r>
              <a:rPr lang="ja-JP" altLang="en-US" sz="2400" dirty="0">
                <a:solidFill>
                  <a:schemeClr val="tx1"/>
                </a:solidFill>
              </a:rPr>
              <a:t>日</a:t>
            </a:r>
            <a:r>
              <a:rPr lang="en-US" altLang="ja-JP" sz="2400" dirty="0">
                <a:solidFill>
                  <a:schemeClr val="tx1"/>
                </a:solidFill>
              </a:rPr>
              <a:t>(</a:t>
            </a:r>
            <a:r>
              <a:rPr lang="ja-JP" altLang="en-US" sz="2400" dirty="0">
                <a:solidFill>
                  <a:schemeClr val="tx1"/>
                </a:solidFill>
              </a:rPr>
              <a:t>木</a:t>
            </a:r>
            <a:r>
              <a:rPr lang="en-US" altLang="ja-JP" sz="2400" dirty="0">
                <a:solidFill>
                  <a:schemeClr val="tx1"/>
                </a:solidFill>
              </a:rPr>
              <a:t>)</a:t>
            </a:r>
            <a:r>
              <a:rPr lang="ja-JP" altLang="en-US" sz="2400" dirty="0">
                <a:solidFill>
                  <a:schemeClr val="tx1"/>
                </a:solidFill>
              </a:rPr>
              <a:t> 「つなぐ、つながるＳＰ　</a:t>
            </a:r>
            <a:r>
              <a:rPr lang="ja-JP" altLang="en-US" sz="2400" dirty="0" smtClean="0">
                <a:solidFill>
                  <a:srgbClr val="FF0000"/>
                </a:solidFill>
              </a:rPr>
              <a:t>～震災復興</a:t>
            </a:r>
            <a:r>
              <a:rPr lang="en-US" altLang="ja-JP" sz="2400" dirty="0">
                <a:solidFill>
                  <a:srgbClr val="FF0000"/>
                </a:solidFill>
              </a:rPr>
              <a:t>×SDG</a:t>
            </a:r>
            <a:r>
              <a:rPr lang="ja-JP" altLang="en-US" sz="2400" dirty="0">
                <a:solidFill>
                  <a:srgbClr val="FF0000"/>
                </a:solidFill>
              </a:rPr>
              <a:t>ｓ～</a:t>
            </a:r>
            <a:r>
              <a:rPr lang="ja-JP" altLang="en-US" sz="2400" dirty="0" smtClean="0">
                <a:solidFill>
                  <a:schemeClr val="tx1"/>
                </a:solidFill>
              </a:rPr>
              <a:t>」</a:t>
            </a:r>
            <a:endParaRPr lang="en-US" altLang="ja-JP" sz="2400" dirty="0">
              <a:solidFill>
                <a:schemeClr val="tx1"/>
              </a:solidFill>
            </a:endParaRPr>
          </a:p>
        </p:txBody>
      </p:sp>
      <p:pic>
        <p:nvPicPr>
          <p:cNvPr id="4" name="図 3" descr="https://www.minkyo.or.jp/wp-content/uploads/2021/09/275-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9565" y="1070461"/>
            <a:ext cx="1720499" cy="1235001"/>
          </a:xfrm>
          <a:prstGeom prst="rect">
            <a:avLst/>
          </a:prstGeom>
          <a:noFill/>
          <a:ln>
            <a:noFill/>
          </a:ln>
        </p:spPr>
      </p:pic>
      <p:pic>
        <p:nvPicPr>
          <p:cNvPr id="7" name="図 6"/>
          <p:cNvPicPr/>
          <p:nvPr/>
        </p:nvPicPr>
        <p:blipFill>
          <a:blip r:embed="rId3">
            <a:extLst>
              <a:ext uri="{28A0092B-C50C-407E-A947-70E740481C1C}">
                <a14:useLocalDpi xmlns:a14="http://schemas.microsoft.com/office/drawing/2010/main" val="0"/>
              </a:ext>
            </a:extLst>
          </a:blip>
          <a:stretch>
            <a:fillRect/>
          </a:stretch>
        </p:blipFill>
        <p:spPr>
          <a:xfrm>
            <a:off x="8766529" y="1057652"/>
            <a:ext cx="1390469" cy="1264184"/>
          </a:xfrm>
          <a:prstGeom prst="rect">
            <a:avLst/>
          </a:prstGeom>
        </p:spPr>
      </p:pic>
      <p:pic>
        <p:nvPicPr>
          <p:cNvPr id="8" name="図 7"/>
          <p:cNvPicPr/>
          <p:nvPr/>
        </p:nvPicPr>
        <p:blipFill>
          <a:blip r:embed="rId4">
            <a:extLst>
              <a:ext uri="{28A0092B-C50C-407E-A947-70E740481C1C}">
                <a14:useLocalDpi xmlns:a14="http://schemas.microsoft.com/office/drawing/2010/main" val="0"/>
              </a:ext>
            </a:extLst>
          </a:blip>
          <a:stretch>
            <a:fillRect/>
          </a:stretch>
        </p:blipFill>
        <p:spPr>
          <a:xfrm>
            <a:off x="10283462" y="1057652"/>
            <a:ext cx="1487008" cy="1276991"/>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1871" y="4422237"/>
            <a:ext cx="1578327" cy="2088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550" y="1033579"/>
            <a:ext cx="6278563"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728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332737" y="596077"/>
            <a:ext cx="11433520" cy="5999276"/>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000" dirty="0">
                <a:solidFill>
                  <a:schemeClr val="tx1"/>
                </a:solidFill>
              </a:rPr>
              <a:t>【</a:t>
            </a:r>
            <a:r>
              <a:rPr lang="ja-JP" altLang="en-US" sz="2000" dirty="0">
                <a:solidFill>
                  <a:srgbClr val="FF0000"/>
                </a:solidFill>
              </a:rPr>
              <a:t>震災復興</a:t>
            </a:r>
            <a:r>
              <a:rPr lang="en-US" altLang="ja-JP" sz="2000" dirty="0">
                <a:solidFill>
                  <a:srgbClr val="FF0000"/>
                </a:solidFill>
              </a:rPr>
              <a:t>×SDG</a:t>
            </a:r>
            <a:r>
              <a:rPr lang="ja-JP" altLang="en-US" sz="2000" dirty="0">
                <a:solidFill>
                  <a:srgbClr val="FF0000"/>
                </a:solidFill>
              </a:rPr>
              <a:t>ｓ②</a:t>
            </a:r>
            <a:r>
              <a:rPr lang="ja-JP" altLang="en-US" sz="2000" dirty="0">
                <a:solidFill>
                  <a:schemeClr val="tx1"/>
                </a:solidFill>
              </a:rPr>
              <a:t>　災害に強い街づくりとは</a:t>
            </a:r>
            <a:r>
              <a:rPr lang="en-US" altLang="ja-JP" sz="2000" dirty="0">
                <a:solidFill>
                  <a:schemeClr val="tx1"/>
                </a:solidFill>
              </a:rPr>
              <a:t>】</a:t>
            </a:r>
          </a:p>
          <a:p>
            <a:r>
              <a:rPr lang="ja-JP" altLang="en-US" dirty="0" smtClean="0">
                <a:solidFill>
                  <a:schemeClr val="tx1"/>
                </a:solidFill>
              </a:rPr>
              <a:t>人口</a:t>
            </a:r>
            <a:r>
              <a:rPr lang="ja-JP" altLang="en-US" dirty="0">
                <a:solidFill>
                  <a:schemeClr val="tx1"/>
                </a:solidFill>
              </a:rPr>
              <a:t>９０人の島に１００億円の巨大防潮堤を作るなど、ちぐはぐな街づくりが目立つ</a:t>
            </a:r>
            <a:r>
              <a:rPr lang="ja-JP" altLang="en-US" dirty="0" smtClean="0">
                <a:solidFill>
                  <a:schemeClr val="tx1"/>
                </a:solidFill>
              </a:rPr>
              <a:t>。</a:t>
            </a:r>
            <a:endParaRPr lang="en-US" altLang="ja-JP" dirty="0" smtClean="0">
              <a:solidFill>
                <a:schemeClr val="tx1"/>
              </a:solidFill>
            </a:endParaRPr>
          </a:p>
          <a:p>
            <a:r>
              <a:rPr lang="ja-JP" altLang="en-US" dirty="0" smtClean="0">
                <a:solidFill>
                  <a:schemeClr val="tx1"/>
                </a:solidFill>
              </a:rPr>
              <a:t>各地</a:t>
            </a:r>
            <a:r>
              <a:rPr lang="ja-JP" altLang="en-US" dirty="0">
                <a:solidFill>
                  <a:schemeClr val="tx1"/>
                </a:solidFill>
              </a:rPr>
              <a:t>の現状を問うと共に、津波が防潮堤を越えると勢いを増す「射流」という現象について</a:t>
            </a:r>
            <a:r>
              <a:rPr lang="ja-JP" altLang="en-US" dirty="0" smtClean="0">
                <a:solidFill>
                  <a:schemeClr val="tx1"/>
                </a:solidFill>
              </a:rPr>
              <a:t>、</a:t>
            </a:r>
            <a:endParaRPr lang="en-US" altLang="ja-JP" dirty="0" smtClean="0">
              <a:solidFill>
                <a:schemeClr val="tx1"/>
              </a:solidFill>
            </a:endParaRPr>
          </a:p>
          <a:p>
            <a:r>
              <a:rPr lang="ja-JP" altLang="en-US" dirty="0" smtClean="0">
                <a:solidFill>
                  <a:srgbClr val="FF0000"/>
                </a:solidFill>
              </a:rPr>
              <a:t>調査報道</a:t>
            </a:r>
            <a:r>
              <a:rPr lang="ja-JP" altLang="en-US" dirty="0" smtClean="0">
                <a:solidFill>
                  <a:schemeClr val="tx1"/>
                </a:solidFill>
              </a:rPr>
              <a:t>の手法を用い、全国</a:t>
            </a:r>
            <a:r>
              <a:rPr lang="ja-JP" altLang="en-US" dirty="0">
                <a:solidFill>
                  <a:schemeClr val="tx1"/>
                </a:solidFill>
              </a:rPr>
              <a:t>初となる徹底検証を行う。防潮堤には「海が見えない」という問題点もある</a:t>
            </a:r>
            <a:r>
              <a:rPr lang="ja-JP" altLang="en-US" dirty="0" smtClean="0">
                <a:solidFill>
                  <a:schemeClr val="tx1"/>
                </a:solidFill>
              </a:rPr>
              <a:t>。</a:t>
            </a:r>
            <a:endParaRPr lang="en-US" altLang="ja-JP" dirty="0" smtClean="0">
              <a:solidFill>
                <a:schemeClr val="tx1"/>
              </a:solidFill>
            </a:endParaRPr>
          </a:p>
          <a:p>
            <a:r>
              <a:rPr lang="ja-JP" altLang="en-US" dirty="0" smtClean="0">
                <a:solidFill>
                  <a:schemeClr val="tx1"/>
                </a:solidFill>
              </a:rPr>
              <a:t>この</a:t>
            </a:r>
            <a:r>
              <a:rPr lang="ja-JP" altLang="en-US" dirty="0">
                <a:solidFill>
                  <a:schemeClr val="tx1"/>
                </a:solidFill>
              </a:rPr>
              <a:t>辺りは民放・ＮＨＫでお互いが持つ映像を貸し借りする仕組みを使って検証する。</a:t>
            </a:r>
            <a:endParaRPr lang="en-US" altLang="ja-JP" dirty="0">
              <a:solidFill>
                <a:schemeClr val="tx1"/>
              </a:solidFill>
            </a:endParaRPr>
          </a:p>
          <a:p>
            <a:endParaRPr lang="en-US" altLang="ja-JP" sz="2000" dirty="0" smtClean="0">
              <a:solidFill>
                <a:schemeClr val="tx1"/>
              </a:solidFill>
            </a:endParaRPr>
          </a:p>
          <a:p>
            <a:r>
              <a:rPr lang="en-US" altLang="ja-JP" sz="2000" dirty="0" smtClean="0">
                <a:solidFill>
                  <a:schemeClr val="tx1"/>
                </a:solidFill>
              </a:rPr>
              <a:t>【</a:t>
            </a:r>
            <a:r>
              <a:rPr lang="ja-JP" altLang="en-US" sz="2000" dirty="0">
                <a:solidFill>
                  <a:schemeClr val="tx1"/>
                </a:solidFill>
              </a:rPr>
              <a:t>鎮魂のとき</a:t>
            </a:r>
            <a:r>
              <a:rPr lang="en-US" altLang="ja-JP" sz="2000" dirty="0">
                <a:solidFill>
                  <a:schemeClr val="tx1"/>
                </a:solidFill>
              </a:rPr>
              <a:t>…</a:t>
            </a:r>
            <a:r>
              <a:rPr lang="ja-JP" altLang="en-US" sz="2000" dirty="0">
                <a:solidFill>
                  <a:schemeClr val="tx1"/>
                </a:solidFill>
              </a:rPr>
              <a:t>それでも前を向こうとしてきた人たちに寄り添う</a:t>
            </a:r>
            <a:r>
              <a:rPr lang="en-US" altLang="ja-JP" sz="2000" dirty="0">
                <a:solidFill>
                  <a:schemeClr val="tx1"/>
                </a:solidFill>
              </a:rPr>
              <a:t>】</a:t>
            </a:r>
          </a:p>
          <a:p>
            <a:r>
              <a:rPr lang="ja-JP" altLang="en-US" dirty="0" smtClean="0">
                <a:solidFill>
                  <a:schemeClr val="tx1"/>
                </a:solidFill>
              </a:rPr>
              <a:t>午後</a:t>
            </a:r>
            <a:r>
              <a:rPr lang="ja-JP" altLang="en-US" dirty="0">
                <a:solidFill>
                  <a:schemeClr val="tx1"/>
                </a:solidFill>
              </a:rPr>
              <a:t>２時４６分、その瞬間を様々な思いで迎える人々の</a:t>
            </a:r>
            <a:r>
              <a:rPr lang="ja-JP" altLang="en-US" dirty="0" smtClean="0">
                <a:solidFill>
                  <a:schemeClr val="tx1"/>
                </a:solidFill>
              </a:rPr>
              <a:t>様子や式典を生</a:t>
            </a:r>
            <a:r>
              <a:rPr lang="ja-JP" altLang="en-US" dirty="0">
                <a:solidFill>
                  <a:schemeClr val="tx1"/>
                </a:solidFill>
              </a:rPr>
              <a:t>中継で伝える。</a:t>
            </a:r>
            <a:endParaRPr lang="en-US" altLang="ja-JP" dirty="0">
              <a:solidFill>
                <a:schemeClr val="tx1"/>
              </a:solidFill>
            </a:endParaRPr>
          </a:p>
          <a:p>
            <a:r>
              <a:rPr lang="ja-JP" altLang="en-US" dirty="0" smtClean="0">
                <a:solidFill>
                  <a:schemeClr val="tx1"/>
                </a:solidFill>
              </a:rPr>
              <a:t>その前後に、前回特番で多くの人々の胸を打った</a:t>
            </a:r>
            <a:r>
              <a:rPr lang="ja-JP" altLang="en-US" dirty="0" smtClean="0">
                <a:solidFill>
                  <a:srgbClr val="FF0000"/>
                </a:solidFill>
              </a:rPr>
              <a:t>「記者目線で人々の歩みを伝える企画」</a:t>
            </a:r>
            <a:r>
              <a:rPr lang="ja-JP" altLang="en-US" dirty="0" smtClean="0">
                <a:solidFill>
                  <a:schemeClr val="tx1"/>
                </a:solidFill>
              </a:rPr>
              <a:t>第二弾を届ける。</a:t>
            </a:r>
            <a:endParaRPr lang="en-US" altLang="ja-JP" dirty="0" smtClean="0">
              <a:solidFill>
                <a:schemeClr val="tx1"/>
              </a:solidFill>
            </a:endParaRPr>
          </a:p>
          <a:p>
            <a:r>
              <a:rPr lang="ja-JP" altLang="en-US" dirty="0" smtClean="0">
                <a:solidFill>
                  <a:schemeClr val="tx1"/>
                </a:solidFill>
              </a:rPr>
              <a:t>・震災発生時、女川の高校生で母を亡くしたＴＵＦの阿部真奈記者が寄り添う福島の被災者。</a:t>
            </a:r>
            <a:endParaRPr lang="en-US" altLang="ja-JP" dirty="0" smtClean="0">
              <a:solidFill>
                <a:schemeClr val="tx1"/>
              </a:solidFill>
            </a:endParaRPr>
          </a:p>
          <a:p>
            <a:r>
              <a:rPr lang="ja-JP" altLang="en-US" dirty="0" smtClean="0">
                <a:solidFill>
                  <a:schemeClr val="tx1"/>
                </a:solidFill>
              </a:rPr>
              <a:t>・石巻で同じく高校生だったＴＢＳの原田真衣記者は、３人の子を亡くした男性の活動を追い続ける。</a:t>
            </a:r>
            <a:endParaRPr lang="en-US" altLang="ja-JP" dirty="0" smtClean="0">
              <a:solidFill>
                <a:schemeClr val="tx1"/>
              </a:solidFill>
            </a:endParaRPr>
          </a:p>
          <a:p>
            <a:endParaRPr lang="en-US" altLang="ja-JP" sz="2000" dirty="0" smtClean="0">
              <a:solidFill>
                <a:schemeClr val="tx1"/>
              </a:solidFill>
            </a:endParaRPr>
          </a:p>
          <a:p>
            <a:r>
              <a:rPr lang="en-US" altLang="ja-JP" sz="2000" dirty="0" smtClean="0">
                <a:solidFill>
                  <a:schemeClr val="tx1"/>
                </a:solidFill>
              </a:rPr>
              <a:t>【</a:t>
            </a:r>
            <a:r>
              <a:rPr lang="ja-JP" altLang="en-US" sz="2000" dirty="0" smtClean="0">
                <a:solidFill>
                  <a:schemeClr val="tx1"/>
                </a:solidFill>
              </a:rPr>
              <a:t>出演</a:t>
            </a:r>
            <a:r>
              <a:rPr lang="en-US" altLang="ja-JP" sz="2000" dirty="0" smtClean="0">
                <a:solidFill>
                  <a:schemeClr val="tx1"/>
                </a:solidFill>
              </a:rPr>
              <a:t>】</a:t>
            </a:r>
          </a:p>
          <a:p>
            <a:r>
              <a:rPr lang="ja-JP" altLang="en-US" dirty="0" smtClean="0">
                <a:solidFill>
                  <a:schemeClr val="tx1"/>
                </a:solidFill>
              </a:rPr>
              <a:t>・井上貴博、ホラン千秋のＮスタコンビがスタジオから、ｎｅｗｓ２３の小川彩佳は東北の現場から。</a:t>
            </a:r>
            <a:endParaRPr lang="en-US" altLang="ja-JP" dirty="0" smtClean="0">
              <a:solidFill>
                <a:schemeClr val="tx1"/>
              </a:solidFill>
            </a:endParaRPr>
          </a:p>
          <a:p>
            <a:r>
              <a:rPr lang="ja-JP" altLang="en-US" dirty="0" smtClean="0">
                <a:solidFill>
                  <a:schemeClr val="tx1"/>
                </a:solidFill>
              </a:rPr>
              <a:t>・前回出演の</a:t>
            </a:r>
            <a:r>
              <a:rPr lang="ja-JP" altLang="en-US" dirty="0" smtClean="0">
                <a:solidFill>
                  <a:srgbClr val="FF0000"/>
                </a:solidFill>
              </a:rPr>
              <a:t>サンドウィッチマン</a:t>
            </a:r>
            <a:r>
              <a:rPr lang="ja-JP" altLang="en-US" dirty="0" smtClean="0">
                <a:solidFill>
                  <a:schemeClr val="tx1"/>
                </a:solidFill>
              </a:rPr>
              <a:t>、ナレーターだった</a:t>
            </a:r>
            <a:r>
              <a:rPr lang="ja-JP" altLang="en-US" dirty="0" smtClean="0">
                <a:solidFill>
                  <a:srgbClr val="FF0000"/>
                </a:solidFill>
              </a:rPr>
              <a:t>千葉雄大さん</a:t>
            </a:r>
            <a:r>
              <a:rPr lang="ja-JP" altLang="en-US" dirty="0" smtClean="0">
                <a:solidFill>
                  <a:schemeClr val="tx1"/>
                </a:solidFill>
              </a:rPr>
              <a:t>や</a:t>
            </a:r>
            <a:r>
              <a:rPr lang="ja-JP" altLang="en-US" dirty="0" smtClean="0">
                <a:solidFill>
                  <a:srgbClr val="FF0000"/>
                </a:solidFill>
              </a:rPr>
              <a:t>杏さん</a:t>
            </a:r>
            <a:r>
              <a:rPr lang="ja-JP" altLang="en-US" dirty="0" smtClean="0">
                <a:solidFill>
                  <a:schemeClr val="tx1"/>
                </a:solidFill>
              </a:rPr>
              <a:t>も？</a:t>
            </a:r>
            <a:endParaRPr lang="en-US" altLang="ja-JP" dirty="0" smtClean="0">
              <a:solidFill>
                <a:schemeClr val="tx1"/>
              </a:solidFill>
            </a:endParaRPr>
          </a:p>
          <a:p>
            <a:endParaRPr lang="en-US" altLang="ja-JP" dirty="0">
              <a:solidFill>
                <a:schemeClr val="tx1"/>
              </a:solidFill>
            </a:endParaRPr>
          </a:p>
          <a:p>
            <a:r>
              <a:rPr lang="en-US" altLang="ja-JP" dirty="0" smtClean="0">
                <a:solidFill>
                  <a:schemeClr val="tx1"/>
                </a:solidFill>
              </a:rPr>
              <a:t>【</a:t>
            </a:r>
            <a:r>
              <a:rPr lang="ja-JP" altLang="en-US" dirty="0" smtClean="0">
                <a:solidFill>
                  <a:schemeClr val="tx1"/>
                </a:solidFill>
              </a:rPr>
              <a:t>制作態勢</a:t>
            </a:r>
            <a:r>
              <a:rPr lang="en-US" altLang="ja-JP" dirty="0" smtClean="0">
                <a:solidFill>
                  <a:schemeClr val="tx1"/>
                </a:solidFill>
              </a:rPr>
              <a:t>】</a:t>
            </a:r>
          </a:p>
          <a:p>
            <a:r>
              <a:rPr lang="ja-JP" altLang="en-US" dirty="0">
                <a:solidFill>
                  <a:schemeClr val="tx1"/>
                </a:solidFill>
              </a:rPr>
              <a:t>被災</a:t>
            </a:r>
            <a:r>
              <a:rPr lang="ja-JP" altLang="en-US" dirty="0" smtClean="0">
                <a:solidFill>
                  <a:schemeClr val="tx1"/>
                </a:solidFill>
              </a:rPr>
              <a:t>３局はもちろん</a:t>
            </a:r>
            <a:r>
              <a:rPr lang="ja-JP" altLang="en-US" dirty="0" smtClean="0">
                <a:solidFill>
                  <a:srgbClr val="FF0000"/>
                </a:solidFill>
              </a:rPr>
              <a:t>ＪＮＮ各局</a:t>
            </a:r>
            <a:r>
              <a:rPr lang="ja-JP" altLang="en-US" dirty="0" smtClean="0">
                <a:solidFill>
                  <a:schemeClr val="tx1"/>
                </a:solidFill>
              </a:rPr>
              <a:t>からディレクターが結集。</a:t>
            </a:r>
            <a:r>
              <a:rPr lang="ja-JP" altLang="en-US" dirty="0" smtClean="0">
                <a:solidFill>
                  <a:srgbClr val="FF0000"/>
                </a:solidFill>
              </a:rPr>
              <a:t>持続可能</a:t>
            </a:r>
            <a:r>
              <a:rPr lang="ja-JP" altLang="en-US" dirty="0" smtClean="0">
                <a:solidFill>
                  <a:schemeClr val="tx1"/>
                </a:solidFill>
              </a:rPr>
              <a:t>な働き方で番組を作っていく。</a:t>
            </a:r>
            <a:endParaRPr lang="en-US" altLang="ja-JP" dirty="0" smtClean="0">
              <a:solidFill>
                <a:schemeClr val="tx1"/>
              </a:solidFill>
            </a:endParaRPr>
          </a:p>
          <a:p>
            <a:endParaRPr lang="en-US" altLang="ja-JP" dirty="0" smtClean="0">
              <a:solidFill>
                <a:schemeClr val="tx1"/>
              </a:solidFill>
            </a:endParaRPr>
          </a:p>
          <a:p>
            <a:endParaRPr lang="en-US" altLang="ja-JP" dirty="0">
              <a:solidFill>
                <a:schemeClr val="tx1"/>
              </a:solidFill>
            </a:endParaRPr>
          </a:p>
        </p:txBody>
      </p:sp>
      <p:sp>
        <p:nvSpPr>
          <p:cNvPr id="12" name="正方形/長方形 11"/>
          <p:cNvSpPr/>
          <p:nvPr/>
        </p:nvSpPr>
        <p:spPr>
          <a:xfrm>
            <a:off x="340493" y="154375"/>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400" dirty="0">
                <a:solidFill>
                  <a:schemeClr val="tx1"/>
                </a:solidFill>
              </a:rPr>
              <a:t>11</a:t>
            </a:r>
            <a:r>
              <a:rPr lang="ja-JP" altLang="en-US" sz="2400" dirty="0">
                <a:solidFill>
                  <a:schemeClr val="tx1"/>
                </a:solidFill>
              </a:rPr>
              <a:t>日</a:t>
            </a:r>
            <a:r>
              <a:rPr lang="en-US" altLang="ja-JP" sz="2400" dirty="0">
                <a:solidFill>
                  <a:schemeClr val="tx1"/>
                </a:solidFill>
              </a:rPr>
              <a:t>(</a:t>
            </a:r>
            <a:r>
              <a:rPr lang="ja-JP" altLang="en-US" sz="2400" dirty="0">
                <a:solidFill>
                  <a:schemeClr val="tx1"/>
                </a:solidFill>
              </a:rPr>
              <a:t>木</a:t>
            </a:r>
            <a:r>
              <a:rPr lang="en-US" altLang="ja-JP" sz="2400" dirty="0">
                <a:solidFill>
                  <a:schemeClr val="tx1"/>
                </a:solidFill>
              </a:rPr>
              <a:t>)</a:t>
            </a:r>
            <a:r>
              <a:rPr lang="ja-JP" altLang="en-US" sz="2400" dirty="0">
                <a:solidFill>
                  <a:schemeClr val="tx1"/>
                </a:solidFill>
              </a:rPr>
              <a:t> 「つなぐ、つながるＳＰ　～震災復興</a:t>
            </a:r>
            <a:r>
              <a:rPr lang="en-US" altLang="ja-JP" sz="2400" dirty="0">
                <a:solidFill>
                  <a:schemeClr val="tx1"/>
                </a:solidFill>
              </a:rPr>
              <a:t>×SDG</a:t>
            </a:r>
            <a:r>
              <a:rPr lang="ja-JP" altLang="en-US" sz="2400" dirty="0">
                <a:solidFill>
                  <a:schemeClr val="tx1"/>
                </a:solidFill>
              </a:rPr>
              <a:t>ｓ～</a:t>
            </a:r>
            <a:r>
              <a:rPr lang="ja-JP" altLang="en-US" sz="2400" dirty="0" smtClean="0">
                <a:solidFill>
                  <a:schemeClr val="tx1"/>
                </a:solidFill>
              </a:rPr>
              <a:t>」</a:t>
            </a:r>
            <a:endParaRPr lang="en-US" altLang="ja-JP" sz="2400" dirty="0">
              <a:solidFill>
                <a:schemeClr val="tx1"/>
              </a:solidFill>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4897" y="1922558"/>
            <a:ext cx="822484" cy="1099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7381" y="1922558"/>
            <a:ext cx="733173" cy="1099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77381" y="5018380"/>
            <a:ext cx="938287" cy="1383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1711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337443" y="643187"/>
            <a:ext cx="11433520" cy="1068882"/>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200" dirty="0" smtClean="0">
                <a:solidFill>
                  <a:schemeClr val="tx1"/>
                </a:solidFill>
              </a:rPr>
              <a:t>在京の民放・ＮＨＫが手</a:t>
            </a:r>
            <a:r>
              <a:rPr lang="ja-JP" altLang="en-US" sz="2200" dirty="0">
                <a:solidFill>
                  <a:schemeClr val="tx1"/>
                </a:solidFill>
              </a:rPr>
              <a:t>を</a:t>
            </a:r>
            <a:r>
              <a:rPr lang="ja-JP" altLang="en-US" sz="2200" dirty="0" smtClean="0">
                <a:solidFill>
                  <a:schemeClr val="tx1"/>
                </a:solidFill>
              </a:rPr>
              <a:t>組んで「</a:t>
            </a:r>
            <a:r>
              <a:rPr lang="ja-JP" altLang="en-US" sz="2200" dirty="0">
                <a:solidFill>
                  <a:schemeClr val="tx1"/>
                </a:solidFill>
              </a:rPr>
              <a:t>命を</a:t>
            </a:r>
            <a:r>
              <a:rPr lang="ja-JP" altLang="en-US" sz="2200" dirty="0" smtClean="0">
                <a:solidFill>
                  <a:schemeClr val="tx1"/>
                </a:solidFill>
              </a:rPr>
              <a:t>守る」報道をしようと、当時の映像を共有する</a:t>
            </a:r>
            <a:endParaRPr lang="en-US" altLang="ja-JP" sz="2200" dirty="0" smtClean="0">
              <a:solidFill>
                <a:schemeClr val="tx1"/>
              </a:solidFill>
            </a:endParaRPr>
          </a:p>
          <a:p>
            <a:r>
              <a:rPr lang="ja-JP" altLang="en-US" sz="2200" dirty="0" smtClean="0">
                <a:solidFill>
                  <a:schemeClr val="tx1"/>
                </a:solidFill>
              </a:rPr>
              <a:t>プロジェクト「キオク、共に未来へ」。今回もその枠組みを生かして、調査報道を行う。</a:t>
            </a:r>
            <a:endParaRPr lang="en-US" altLang="ja-JP" sz="2200" dirty="0">
              <a:solidFill>
                <a:schemeClr val="tx1"/>
              </a:solidFill>
            </a:endParaRPr>
          </a:p>
        </p:txBody>
      </p:sp>
      <p:sp>
        <p:nvSpPr>
          <p:cNvPr id="5" name="正方形/長方形 4"/>
          <p:cNvSpPr/>
          <p:nvPr/>
        </p:nvSpPr>
        <p:spPr>
          <a:xfrm>
            <a:off x="340495" y="218958"/>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400" dirty="0">
                <a:solidFill>
                  <a:schemeClr val="tx1"/>
                </a:solidFill>
              </a:rPr>
              <a:t>NHK</a:t>
            </a:r>
            <a:r>
              <a:rPr lang="ja-JP" altLang="en-US" sz="2400" dirty="0">
                <a:solidFill>
                  <a:schemeClr val="tx1"/>
                </a:solidFill>
              </a:rPr>
              <a:t>と民放各局とのコラボ</a:t>
            </a:r>
            <a:endParaRPr lang="en-US" altLang="ja-JP" sz="2400" dirty="0">
              <a:solidFill>
                <a:schemeClr val="tx1"/>
              </a:solidFill>
            </a:endParaRPr>
          </a:p>
        </p:txBody>
      </p:sp>
      <p:sp>
        <p:nvSpPr>
          <p:cNvPr id="4" name="正方形/長方形 3"/>
          <p:cNvSpPr/>
          <p:nvPr/>
        </p:nvSpPr>
        <p:spPr>
          <a:xfrm>
            <a:off x="412021" y="2429833"/>
            <a:ext cx="11433520" cy="2015707"/>
          </a:xfrm>
          <a:prstGeom prst="rect">
            <a:avLst/>
          </a:prstGeom>
          <a:solidFill>
            <a:schemeClr val="bg1"/>
          </a:solidFill>
          <a:ln w="571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200" dirty="0" smtClean="0">
                <a:solidFill>
                  <a:schemeClr val="tx1"/>
                </a:solidFill>
              </a:rPr>
              <a:t>終戦</a:t>
            </a:r>
            <a:r>
              <a:rPr lang="en-US" altLang="ja-JP" sz="2200" dirty="0" smtClean="0">
                <a:solidFill>
                  <a:schemeClr val="tx1"/>
                </a:solidFill>
              </a:rPr>
              <a:t>76</a:t>
            </a:r>
            <a:r>
              <a:rPr lang="ja-JP" altLang="en-US" sz="2200" dirty="0" smtClean="0">
                <a:solidFill>
                  <a:schemeClr val="tx1"/>
                </a:solidFill>
              </a:rPr>
              <a:t>年、私たちは祖父母の記憶を孫にＳＮＳで発信してもらう「きおくをつなごう」</a:t>
            </a:r>
            <a:endParaRPr lang="en-US" altLang="ja-JP" sz="2200" dirty="0" smtClean="0">
              <a:solidFill>
                <a:schemeClr val="tx1"/>
              </a:solidFill>
            </a:endParaRPr>
          </a:p>
          <a:p>
            <a:r>
              <a:rPr lang="ja-JP" altLang="en-US" sz="2200" dirty="0" smtClean="0">
                <a:solidFill>
                  <a:schemeClr val="tx1"/>
                </a:solidFill>
              </a:rPr>
              <a:t>プロジェクトを行った。すると、１５００件もの貴重な証言が集まり、孫世代が戦争を</a:t>
            </a:r>
            <a:endParaRPr lang="en-US" altLang="ja-JP" sz="2200" dirty="0" smtClean="0">
              <a:solidFill>
                <a:schemeClr val="tx1"/>
              </a:solidFill>
            </a:endParaRPr>
          </a:p>
          <a:p>
            <a:r>
              <a:rPr lang="ja-JP" altLang="en-US" sz="2200" dirty="0" smtClean="0">
                <a:solidFill>
                  <a:schemeClr val="tx1"/>
                </a:solidFill>
              </a:rPr>
              <a:t>考えるきっかけとなった。この手法を震災にも応用する。</a:t>
            </a:r>
            <a:endParaRPr lang="en-US" altLang="ja-JP" sz="2200" dirty="0" smtClean="0">
              <a:solidFill>
                <a:schemeClr val="tx1"/>
              </a:solidFill>
            </a:endParaRPr>
          </a:p>
          <a:p>
            <a:r>
              <a:rPr lang="ja-JP" altLang="en-US" sz="2200" dirty="0" smtClean="0">
                <a:solidFill>
                  <a:schemeClr val="tx1"/>
                </a:solidFill>
              </a:rPr>
              <a:t>貴重な証言や映像を、未来につないでいくために。</a:t>
            </a:r>
            <a:endParaRPr lang="en-US" altLang="ja-JP" sz="2200" dirty="0" smtClean="0">
              <a:solidFill>
                <a:schemeClr val="tx1"/>
              </a:solidFill>
            </a:endParaRPr>
          </a:p>
          <a:p>
            <a:r>
              <a:rPr lang="ja-JP" altLang="en-US" sz="2200" dirty="0" smtClean="0">
                <a:solidFill>
                  <a:schemeClr val="tx1"/>
                </a:solidFill>
              </a:rPr>
              <a:t>そしてＳＮＳ世代に、震災のこと、命のこと、命を守るということを考えてもらうために。</a:t>
            </a:r>
            <a:endParaRPr lang="en-US" altLang="ja-JP" sz="2200" dirty="0">
              <a:solidFill>
                <a:schemeClr val="tx1"/>
              </a:solidFill>
            </a:endParaRPr>
          </a:p>
        </p:txBody>
      </p:sp>
      <p:sp>
        <p:nvSpPr>
          <p:cNvPr id="7" name="正方形/長方形 6"/>
          <p:cNvSpPr/>
          <p:nvPr/>
        </p:nvSpPr>
        <p:spPr>
          <a:xfrm>
            <a:off x="415073" y="2005605"/>
            <a:ext cx="11433520" cy="418454"/>
          </a:xfrm>
          <a:prstGeom prst="rect">
            <a:avLst/>
          </a:prstGeom>
          <a:solidFill>
            <a:schemeClr val="accent4">
              <a:lumMod val="40000"/>
              <a:lumOff val="60000"/>
            </a:schemeClr>
          </a:solidFill>
          <a:ln w="57150">
            <a:solidFill>
              <a:schemeClr val="accent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smtClean="0">
                <a:solidFill>
                  <a:schemeClr val="tx1"/>
                </a:solidFill>
              </a:rPr>
              <a:t>ＳＮＳ企画「きおくをつなごう・春」プロジェクト</a:t>
            </a:r>
            <a:endParaRPr lang="en-US" altLang="ja-JP" sz="2400" dirty="0">
              <a:solidFill>
                <a:schemeClr val="tx1"/>
              </a:solidFill>
            </a:endParaRPr>
          </a:p>
        </p:txBody>
      </p:sp>
      <p:sp>
        <p:nvSpPr>
          <p:cNvPr id="2" name="正方形/長方形 1"/>
          <p:cNvSpPr/>
          <p:nvPr/>
        </p:nvSpPr>
        <p:spPr>
          <a:xfrm>
            <a:off x="4239651" y="4825319"/>
            <a:ext cx="7649157" cy="1477328"/>
          </a:xfrm>
          <a:prstGeom prst="rect">
            <a:avLst/>
          </a:prstGeom>
        </p:spPr>
        <p:txBody>
          <a:bodyPr wrap="square">
            <a:spAutoFit/>
          </a:bodyPr>
          <a:lstStyle/>
          <a:p>
            <a:r>
              <a:rPr lang="ja-JP" altLang="en-US" b="1" dirty="0"/>
              <a:t>命を考え、命を守る。</a:t>
            </a:r>
            <a:endParaRPr lang="en-US" altLang="ja-JP" b="1" dirty="0" smtClean="0"/>
          </a:p>
          <a:p>
            <a:r>
              <a:rPr lang="ja-JP" altLang="en-US" b="1" dirty="0" smtClean="0"/>
              <a:t>ＴＢＳ報道局は、</a:t>
            </a:r>
            <a:r>
              <a:rPr lang="ja-JP" altLang="en-US" b="1" dirty="0"/>
              <a:t>それを、何よりも大切に考えています</a:t>
            </a:r>
            <a:r>
              <a:rPr lang="ja-JP" altLang="en-US" b="1" dirty="0" smtClean="0"/>
              <a:t>。</a:t>
            </a:r>
            <a:endParaRPr lang="en-US" altLang="ja-JP" b="1" dirty="0" smtClean="0"/>
          </a:p>
          <a:p>
            <a:r>
              <a:rPr lang="ja-JP" altLang="en-US" b="1" dirty="0" smtClean="0">
                <a:solidFill>
                  <a:srgbClr val="0070C0"/>
                </a:solidFill>
              </a:rPr>
              <a:t>災害被害を最小限に防ぐため</a:t>
            </a:r>
            <a:r>
              <a:rPr lang="ja-JP" altLang="en-US" b="1" dirty="0" smtClean="0"/>
              <a:t>、そして、</a:t>
            </a:r>
            <a:r>
              <a:rPr lang="ja-JP" altLang="en-US" b="1" dirty="0" smtClean="0">
                <a:solidFill>
                  <a:srgbClr val="0070C0"/>
                </a:solidFill>
              </a:rPr>
              <a:t>二度と戦争をさせないため</a:t>
            </a:r>
            <a:r>
              <a:rPr lang="ja-JP" altLang="en-US" b="1" dirty="0" smtClean="0"/>
              <a:t>に。</a:t>
            </a:r>
            <a:endParaRPr lang="en-US" altLang="ja-JP" b="1" dirty="0" smtClean="0"/>
          </a:p>
          <a:p>
            <a:r>
              <a:rPr lang="ja-JP" altLang="en-US" b="1" dirty="0" smtClean="0">
                <a:solidFill>
                  <a:srgbClr val="FF0000"/>
                </a:solidFill>
              </a:rPr>
              <a:t>「つなぐ、つながる」</a:t>
            </a:r>
            <a:r>
              <a:rPr lang="ja-JP" altLang="en-US" b="1" dirty="0" smtClean="0"/>
              <a:t>プロジェクトは、そのために生まれた枠組み。</a:t>
            </a:r>
            <a:endParaRPr lang="en-US" altLang="ja-JP" b="1" dirty="0" smtClean="0"/>
          </a:p>
          <a:p>
            <a:r>
              <a:rPr lang="ja-JP" altLang="en-US" b="1" dirty="0" smtClean="0"/>
              <a:t>２０２２年、このプロジェクトのさらなる定着を目指します。</a:t>
            </a:r>
            <a:endParaRPr lang="en-US" altLang="ja-JP" b="1" dirty="0" smtClean="0"/>
          </a:p>
        </p:txBody>
      </p:sp>
    </p:spTree>
    <p:extLst>
      <p:ext uri="{BB962C8B-B14F-4D97-AF65-F5344CB8AC3E}">
        <p14:creationId xmlns:p14="http://schemas.microsoft.com/office/powerpoint/2010/main" val="101456146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10679</TotalTime>
  <Words>1003</Words>
  <Application>Microsoft Office PowerPoint</Application>
  <PresentationFormat>ユーザー設定</PresentationFormat>
  <Paragraphs>144</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Office テーマ</vt:lpstr>
      <vt:lpstr>東日本大震災11年プロジェクト 「つなぐ、つながる」</vt:lpstr>
      <vt:lpstr>震災１１年　復興は次のステージへ</vt:lpstr>
      <vt:lpstr>企画概要</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(株)TBSテレビ</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みんなで乗り越えよう！ 未来応援プロジェクト　 （仮）</dc:title>
  <dc:creator>松岡　洋太</dc:creator>
  <cp:lastModifiedBy>治郎丸　俊紀</cp:lastModifiedBy>
  <cp:revision>175</cp:revision>
  <cp:lastPrinted>2020-12-10T01:09:20Z</cp:lastPrinted>
  <dcterms:created xsi:type="dcterms:W3CDTF">2020-10-29T09:16:03Z</dcterms:created>
  <dcterms:modified xsi:type="dcterms:W3CDTF">2022-01-19T02:46:55Z</dcterms:modified>
</cp:coreProperties>
</file>